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4" r:id="rId1"/>
  </p:sldMasterIdLst>
  <p:notesMasterIdLst>
    <p:notesMasterId r:id="rId16"/>
  </p:notesMasterIdLst>
  <p:handoutMasterIdLst>
    <p:handoutMasterId r:id="rId17"/>
  </p:handoutMasterIdLst>
  <p:sldIdLst>
    <p:sldId id="461" r:id="rId2"/>
    <p:sldId id="468" r:id="rId3"/>
    <p:sldId id="393" r:id="rId4"/>
    <p:sldId id="469" r:id="rId5"/>
    <p:sldId id="462" r:id="rId6"/>
    <p:sldId id="470" r:id="rId7"/>
    <p:sldId id="463" r:id="rId8"/>
    <p:sldId id="466" r:id="rId9"/>
    <p:sldId id="465" r:id="rId10"/>
    <p:sldId id="471" r:id="rId11"/>
    <p:sldId id="464" r:id="rId12"/>
    <p:sldId id="467" r:id="rId13"/>
    <p:sldId id="456" r:id="rId14"/>
    <p:sldId id="457" r:id="rId15"/>
  </p:sldIdLst>
  <p:sldSz cx="9144000" cy="6858000" type="screen4x3"/>
  <p:notesSz cx="7010400" cy="9398000"/>
  <p:custDataLst>
    <p:tags r:id="rId18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496">
          <p15:clr>
            <a:srgbClr val="A4A3A4"/>
          </p15:clr>
        </p15:guide>
        <p15:guide id="2" pos="484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60" userDrawn="1">
          <p15:clr>
            <a:srgbClr val="A4A3A4"/>
          </p15:clr>
        </p15:guide>
        <p15:guide id="2" pos="2209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Markus Svensén" initials="JFMS" lastIdx="5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8D46"/>
    <a:srgbClr val="FF3300"/>
    <a:srgbClr val="3399FF"/>
    <a:srgbClr val="0000FF"/>
    <a:srgbClr val="3399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3015" autoAdjust="0"/>
    <p:restoredTop sz="94092" autoAdjust="0"/>
  </p:normalViewPr>
  <p:slideViewPr>
    <p:cSldViewPr>
      <p:cViewPr varScale="1">
        <p:scale>
          <a:sx n="69" d="100"/>
          <a:sy n="69" d="100"/>
        </p:scale>
        <p:origin x="1110" y="48"/>
      </p:cViewPr>
      <p:guideLst>
        <p:guide orient="horz" pos="2496"/>
        <p:guide pos="4848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90" d="100"/>
        <a:sy n="90" d="100"/>
      </p:scale>
      <p:origin x="0" y="858"/>
    </p:cViewPr>
  </p:sorterViewPr>
  <p:notesViewPr>
    <p:cSldViewPr>
      <p:cViewPr varScale="1">
        <p:scale>
          <a:sx n="80" d="100"/>
          <a:sy n="80" d="100"/>
        </p:scale>
        <p:origin x="-2094" y="-84"/>
      </p:cViewPr>
      <p:guideLst>
        <p:guide orient="horz" pos="2960"/>
        <p:guide pos="2209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gs" Target="tags/tag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3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1"/>
            <a:ext cx="3038259" cy="4693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28" tIns="45764" rIns="91528" bIns="45764" numCol="1" anchor="t" anchorCtr="0" compatLnSpc="1">
            <a:prstTxWarp prst="textNoShape">
              <a:avLst/>
            </a:prstTxWarp>
          </a:bodyPr>
          <a:lstStyle>
            <a:lvl1pPr defTabSz="915242">
              <a:defRPr sz="1100">
                <a:latin typeface="Calibri" pitchFamily="34" charset="0"/>
                <a:cs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1539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70575" y="1"/>
            <a:ext cx="3038259" cy="4693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28" tIns="45764" rIns="91528" bIns="45764" numCol="1" anchor="t" anchorCtr="0" compatLnSpc="1">
            <a:prstTxWarp prst="textNoShape">
              <a:avLst/>
            </a:prstTxWarp>
          </a:bodyPr>
          <a:lstStyle>
            <a:lvl1pPr algn="r" defTabSz="915242">
              <a:defRPr sz="1100">
                <a:latin typeface="Calibri" pitchFamily="34" charset="0"/>
                <a:cs typeface="Arial" charset="0"/>
              </a:defRPr>
            </a:lvl1pPr>
          </a:lstStyle>
          <a:p>
            <a:pPr>
              <a:defRPr/>
            </a:pPr>
            <a:fld id="{A918BFBA-EB09-4E7D-960A-B08189A8D7CE}" type="datetimeFigureOut">
              <a:rPr lang="de-DE"/>
              <a:pPr>
                <a:defRPr/>
              </a:pPr>
              <a:t>15.11.2020</a:t>
            </a:fld>
            <a:endParaRPr lang="de-DE"/>
          </a:p>
        </p:txBody>
      </p:sp>
      <p:sp>
        <p:nvSpPr>
          <p:cNvPr id="31539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8927153"/>
            <a:ext cx="3038259" cy="4693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28" tIns="45764" rIns="91528" bIns="45764" numCol="1" anchor="b" anchorCtr="0" compatLnSpc="1">
            <a:prstTxWarp prst="textNoShape">
              <a:avLst/>
            </a:prstTxWarp>
          </a:bodyPr>
          <a:lstStyle>
            <a:lvl1pPr defTabSz="915242">
              <a:defRPr sz="1100">
                <a:latin typeface="Calibri" pitchFamily="34" charset="0"/>
                <a:cs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1539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70575" y="8927153"/>
            <a:ext cx="3038259" cy="4693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28" tIns="45764" rIns="91528" bIns="45764" numCol="1" anchor="b" anchorCtr="0" compatLnSpc="1">
            <a:prstTxWarp prst="textNoShape">
              <a:avLst/>
            </a:prstTxWarp>
          </a:bodyPr>
          <a:lstStyle>
            <a:lvl1pPr algn="r" defTabSz="915242">
              <a:defRPr sz="1100">
                <a:latin typeface="Calibri" pitchFamily="34" charset="0"/>
                <a:cs typeface="Arial" charset="0"/>
              </a:defRPr>
            </a:lvl1pPr>
          </a:lstStyle>
          <a:p>
            <a:pPr>
              <a:defRPr/>
            </a:pPr>
            <a:fld id="{0F45A145-1A8C-49BE-A32F-EB6CCC21632A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3660549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auto">
          <a:xfrm>
            <a:off x="1" y="1"/>
            <a:ext cx="3038259" cy="4693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528" tIns="45764" rIns="91528" bIns="45764" numCol="1" anchor="t" anchorCtr="0" compatLnSpc="1">
            <a:prstTxWarp prst="textNoShape">
              <a:avLst/>
            </a:prstTxWarp>
          </a:bodyPr>
          <a:lstStyle>
            <a:lvl1pPr defTabSz="915242">
              <a:defRPr sz="1100">
                <a:latin typeface="Calibri" pitchFamily="34" charset="0"/>
                <a:cs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 bwMode="auto">
          <a:xfrm>
            <a:off x="3970575" y="1"/>
            <a:ext cx="3038259" cy="4693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528" tIns="45764" rIns="91528" bIns="45764" numCol="1" anchor="t" anchorCtr="0" compatLnSpc="1">
            <a:prstTxWarp prst="textNoShape">
              <a:avLst/>
            </a:prstTxWarp>
          </a:bodyPr>
          <a:lstStyle>
            <a:lvl1pPr algn="r" defTabSz="915242">
              <a:defRPr sz="1100">
                <a:latin typeface="Calibri" pitchFamily="34" charset="0"/>
                <a:cs typeface="Arial" charset="0"/>
              </a:defRPr>
            </a:lvl1pPr>
          </a:lstStyle>
          <a:p>
            <a:pPr>
              <a:defRPr/>
            </a:pPr>
            <a:fld id="{F846C1E9-F75B-4818-8D25-866C6C23DC50}" type="datetimeFigureOut">
              <a:rPr lang="en-US"/>
              <a:pPr>
                <a:defRPr/>
              </a:pPr>
              <a:t>11/15/2020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52525" y="703263"/>
            <a:ext cx="4705350" cy="35290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426" tIns="45213" rIns="90426" bIns="45213" rtlCol="0" anchor="ctr"/>
          <a:lstStyle/>
          <a:p>
            <a:pPr lvl="0"/>
            <a:endParaRPr lang="en-GB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 bwMode="auto">
          <a:xfrm>
            <a:off x="700415" y="4465035"/>
            <a:ext cx="5609574" cy="42274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528" tIns="45764" rIns="91528" bIns="4576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 bwMode="auto">
          <a:xfrm>
            <a:off x="1" y="8927153"/>
            <a:ext cx="3038259" cy="4693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528" tIns="45764" rIns="91528" bIns="45764" numCol="1" anchor="b" anchorCtr="0" compatLnSpc="1">
            <a:prstTxWarp prst="textNoShape">
              <a:avLst/>
            </a:prstTxWarp>
          </a:bodyPr>
          <a:lstStyle>
            <a:lvl1pPr defTabSz="915242">
              <a:defRPr sz="1100">
                <a:latin typeface="Calibri" pitchFamily="34" charset="0"/>
                <a:cs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 bwMode="auto">
          <a:xfrm>
            <a:off x="3970575" y="8927153"/>
            <a:ext cx="3038259" cy="4693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528" tIns="45764" rIns="91528" bIns="45764" numCol="1" anchor="b" anchorCtr="0" compatLnSpc="1">
            <a:prstTxWarp prst="textNoShape">
              <a:avLst/>
            </a:prstTxWarp>
          </a:bodyPr>
          <a:lstStyle>
            <a:lvl1pPr algn="r" defTabSz="915242">
              <a:defRPr sz="1100">
                <a:latin typeface="Calibri" pitchFamily="34" charset="0"/>
                <a:cs typeface="Arial" charset="0"/>
              </a:defRPr>
            </a:lvl1pPr>
          </a:lstStyle>
          <a:p>
            <a:pPr>
              <a:defRPr/>
            </a:pPr>
            <a:fld id="{DA39700F-0C6F-49DF-A156-9037606CABA9}" type="slidenum">
              <a:rPr lang="en-GB"/>
              <a:pPr>
                <a:defRPr/>
              </a:pPr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915304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1pPr>
            <a:lvl2pPr marL="742768" indent="-285680" eaLnBrk="0" hangingPunct="0">
              <a:defRPr sz="2400" b="1"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2pPr>
            <a:lvl3pPr marL="1142721" indent="-228545" eaLnBrk="0" hangingPunct="0">
              <a:defRPr sz="2400" b="1"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3pPr>
            <a:lvl4pPr marL="1599808" indent="-228545" eaLnBrk="0" hangingPunct="0">
              <a:defRPr sz="2400" b="1"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4pPr>
            <a:lvl5pPr marL="2056896" indent="-228545" eaLnBrk="0" hangingPunct="0">
              <a:defRPr sz="2400" b="1"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5pPr>
            <a:lvl6pPr marL="2513984" indent="-228545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6pPr>
            <a:lvl7pPr marL="2971072" indent="-228545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7pPr>
            <a:lvl8pPr marL="3428160" indent="-228545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8pPr>
            <a:lvl9pPr marL="3885247" indent="-228545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9pPr>
          </a:lstStyle>
          <a:p>
            <a:pPr eaLnBrk="1" hangingPunct="1"/>
            <a:fld id="{31BE0B41-6E79-4EA1-B937-E9827BB29E22}" type="slidenum">
              <a:rPr lang="en-GB" altLang="de-DE" sz="1100" b="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1</a:t>
            </a:fld>
            <a:endParaRPr lang="en-GB" altLang="de-DE" sz="1100" b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23888" y="550863"/>
            <a:ext cx="2303462" cy="1727200"/>
          </a:xfrm>
          <a:ln/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92315" y="2607294"/>
            <a:ext cx="6091908" cy="6232701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939" tIns="45470" rIns="90939" bIns="45470"/>
          <a:lstStyle/>
          <a:p>
            <a:pPr eaLnBrk="1" hangingPunct="1"/>
            <a:r>
              <a:rPr lang="en-GB" altLang="de-DE"/>
              <a:t>Hallo and thank you for the introduction.</a:t>
            </a:r>
          </a:p>
          <a:p>
            <a:pPr eaLnBrk="1" hangingPunct="1"/>
            <a:r>
              <a:rPr lang="en-GB" altLang="de-DE"/>
              <a:t>I will present a non-parametric significance test for estimating the statistical significance of Joint-Spike events.</a:t>
            </a:r>
          </a:p>
        </p:txBody>
      </p:sp>
    </p:spTree>
    <p:extLst>
      <p:ext uri="{BB962C8B-B14F-4D97-AF65-F5344CB8AC3E}">
        <p14:creationId xmlns:p14="http://schemas.microsoft.com/office/powerpoint/2010/main" val="40085251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5299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8094709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6563" name="Rectangle 3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961612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6563" name="Rectangle 3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430197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6563" name="Rectangle 3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703371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6563" name="Rectangle 3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701238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6563" name="Rectangle 3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790199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6563" name="Rectangle 3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945697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6563" name="Rectangle 3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149303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4275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1059786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Balken_PHD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Line 7"/>
          <p:cNvSpPr>
            <a:spLocks noChangeShapeType="1"/>
          </p:cNvSpPr>
          <p:nvPr userDrawn="1"/>
        </p:nvSpPr>
        <p:spPr bwMode="auto">
          <a:xfrm>
            <a:off x="0" y="392113"/>
            <a:ext cx="9144000" cy="0"/>
          </a:xfrm>
          <a:prstGeom prst="line">
            <a:avLst/>
          </a:prstGeom>
          <a:noFill/>
          <a:ln w="38100" cmpd="dbl">
            <a:solidFill>
              <a:srgbClr val="FF9900"/>
            </a:solidFill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143362" name="Text Placeholder 2"/>
          <p:cNvSpPr>
            <a:spLocks noGrp="1"/>
          </p:cNvSpPr>
          <p:nvPr>
            <p:ph type="subTitle" idx="1"/>
          </p:nvPr>
        </p:nvSpPr>
        <p:spPr>
          <a:xfrm>
            <a:off x="533400" y="3886200"/>
            <a:ext cx="7848600" cy="1752600"/>
          </a:xfrm>
        </p:spPr>
        <p:txBody>
          <a:bodyPr/>
          <a:lstStyle>
            <a:lvl1pPr marL="0" indent="0">
              <a:defRPr sz="2000" smtClean="0"/>
            </a:lvl1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143368" name="Title Placeholder 1"/>
          <p:cNvSpPr>
            <a:spLocks noGrp="1"/>
          </p:cNvSpPr>
          <p:nvPr>
            <p:ph type="ctrTitle"/>
          </p:nvPr>
        </p:nvSpPr>
        <p:spPr>
          <a:xfrm>
            <a:off x="533400" y="1524000"/>
            <a:ext cx="7924800" cy="1470025"/>
          </a:xfrm>
        </p:spPr>
        <p:txBody>
          <a:bodyPr/>
          <a:lstStyle>
            <a:lvl1pPr>
              <a:defRPr sz="3600" smtClean="0">
                <a:solidFill>
                  <a:schemeClr val="tx1"/>
                </a:solidFill>
              </a:defRPr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12954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05000" y="6245225"/>
            <a:ext cx="5562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Neuroinformatics - Prof. Dr. Gordon Pipa</a:t>
            </a:r>
            <a:endParaRPr lang="en-GB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48600" y="6245225"/>
            <a:ext cx="838200" cy="476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D34255C8-519B-4C8E-842D-8149F5EA7E1D}" type="slidenum">
              <a:rPr lang="en-GB"/>
              <a:pPr>
                <a:defRPr/>
              </a:pPr>
              <a:t>‹Nr.›</a:t>
            </a:fld>
            <a:endParaRPr lang="en-GB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9" descr="Balken_PHD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Line 11"/>
          <p:cNvSpPr>
            <a:spLocks noChangeShapeType="1"/>
          </p:cNvSpPr>
          <p:nvPr userDrawn="1"/>
        </p:nvSpPr>
        <p:spPr bwMode="auto">
          <a:xfrm>
            <a:off x="0" y="392113"/>
            <a:ext cx="9144000" cy="0"/>
          </a:xfrm>
          <a:prstGeom prst="line">
            <a:avLst/>
          </a:prstGeom>
          <a:noFill/>
          <a:ln w="38100" cmpd="dbl">
            <a:solidFill>
              <a:srgbClr val="FF9900"/>
            </a:solidFill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 b="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0"/>
            <a:ext cx="7924800" cy="4525963"/>
          </a:xfrm>
        </p:spPr>
        <p:txBody>
          <a:bodyPr/>
          <a:lstStyle>
            <a:lvl1pPr>
              <a:buNone/>
              <a:defRPr b="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Neuroinformatics - Prof. Dr. Gordon Pipa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/>
          </p:nvPr>
        </p:nvSpPr>
        <p:spPr>
          <a:xfrm>
            <a:off x="107950" y="93663"/>
            <a:ext cx="8578850" cy="60325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6447170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685800"/>
            <a:ext cx="8229600" cy="563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477000"/>
            <a:ext cx="1143000" cy="244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752600" y="6477000"/>
            <a:ext cx="6934200" cy="24447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898989"/>
                </a:solidFill>
                <a:latin typeface="Calibri" pitchFamily="34" charset="0"/>
                <a:cs typeface="Arial" charset="0"/>
              </a:defRPr>
            </a:lvl1pPr>
          </a:lstStyle>
          <a:p>
            <a:pPr>
              <a:defRPr/>
            </a:pPr>
            <a:r>
              <a:rPr lang="en-US"/>
              <a:t>Neuroinformatics - Prof. Dr. Gordon Pipa</a:t>
            </a:r>
          </a:p>
        </p:txBody>
      </p:sp>
      <p:sp>
        <p:nvSpPr>
          <p:cNvPr id="3077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0"/>
            <a:ext cx="82296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94" r:id="rId1"/>
    <p:sldLayoutId id="2147483995" r:id="rId2"/>
    <p:sldLayoutId id="2147483996" r:id="rId3"/>
  </p:sldLayoutIdLst>
  <p:hf sldNum="0"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 kern="120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defRPr sz="24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15" descr="Cover_4_Dunkel"/>
          <p:cNvPicPr>
            <a:picLocks noGrp="1" noChangeAspect="1" noChangeArrowheads="1"/>
          </p:cNvPicPr>
          <p:nvPr>
            <p:ph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5725" y="0"/>
            <a:ext cx="9267825" cy="7064375"/>
          </a:xfrm>
          <a:solidFill>
            <a:srgbClr val="093039"/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123" name="Gruppieren 2"/>
          <p:cNvGrpSpPr>
            <a:grpSpLocks/>
          </p:cNvGrpSpPr>
          <p:nvPr/>
        </p:nvGrpSpPr>
        <p:grpSpPr bwMode="auto">
          <a:xfrm>
            <a:off x="314325" y="800100"/>
            <a:ext cx="6010275" cy="6057900"/>
            <a:chOff x="313764" y="723900"/>
            <a:chExt cx="6010836" cy="6057901"/>
          </a:xfrm>
        </p:grpSpPr>
        <p:sp>
          <p:nvSpPr>
            <p:cNvPr id="5130" name="Rechteck 1"/>
            <p:cNvSpPr>
              <a:spLocks noChangeArrowheads="1"/>
            </p:cNvSpPr>
            <p:nvPr/>
          </p:nvSpPr>
          <p:spPr bwMode="auto">
            <a:xfrm>
              <a:off x="1066800" y="1447800"/>
              <a:ext cx="5257800" cy="914400"/>
            </a:xfrm>
            <a:prstGeom prst="rect">
              <a:avLst/>
            </a:prstGeom>
            <a:solidFill>
              <a:srgbClr val="1B30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9pPr>
            </a:lstStyle>
            <a:p>
              <a:pPr eaLnBrk="1" hangingPunct="1"/>
              <a:endParaRPr lang="de-DE" altLang="de-DE">
                <a:latin typeface="Calibri" pitchFamily="34" charset="0"/>
              </a:endParaRPr>
            </a:p>
          </p:txBody>
        </p:sp>
        <p:sp>
          <p:nvSpPr>
            <p:cNvPr id="5131" name="Rechteck 4"/>
            <p:cNvSpPr>
              <a:spLocks noChangeArrowheads="1"/>
            </p:cNvSpPr>
            <p:nvPr/>
          </p:nvSpPr>
          <p:spPr bwMode="auto">
            <a:xfrm>
              <a:off x="2577355" y="838200"/>
              <a:ext cx="990600" cy="914400"/>
            </a:xfrm>
            <a:prstGeom prst="rect">
              <a:avLst/>
            </a:prstGeom>
            <a:solidFill>
              <a:srgbClr val="1B30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9pPr>
            </a:lstStyle>
            <a:p>
              <a:pPr eaLnBrk="1" hangingPunct="1"/>
              <a:endParaRPr lang="de-DE" altLang="de-DE">
                <a:latin typeface="Calibri" pitchFamily="34" charset="0"/>
              </a:endParaRPr>
            </a:p>
          </p:txBody>
        </p:sp>
        <p:sp>
          <p:nvSpPr>
            <p:cNvPr id="5132" name="Rechteck 5"/>
            <p:cNvSpPr>
              <a:spLocks noChangeArrowheads="1"/>
            </p:cNvSpPr>
            <p:nvPr/>
          </p:nvSpPr>
          <p:spPr bwMode="auto">
            <a:xfrm>
              <a:off x="1044388" y="4114800"/>
              <a:ext cx="1851212" cy="2057400"/>
            </a:xfrm>
            <a:prstGeom prst="rect">
              <a:avLst/>
            </a:prstGeom>
            <a:solidFill>
              <a:srgbClr val="1B30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9pPr>
            </a:lstStyle>
            <a:p>
              <a:pPr eaLnBrk="1" hangingPunct="1"/>
              <a:endParaRPr lang="de-DE" altLang="de-DE">
                <a:latin typeface="Calibri" pitchFamily="34" charset="0"/>
              </a:endParaRPr>
            </a:p>
          </p:txBody>
        </p:sp>
        <p:sp>
          <p:nvSpPr>
            <p:cNvPr id="5133" name="Rechteck 6"/>
            <p:cNvSpPr>
              <a:spLocks noChangeArrowheads="1"/>
            </p:cNvSpPr>
            <p:nvPr/>
          </p:nvSpPr>
          <p:spPr bwMode="auto">
            <a:xfrm>
              <a:off x="313764" y="6248401"/>
              <a:ext cx="4182036" cy="533400"/>
            </a:xfrm>
            <a:prstGeom prst="rect">
              <a:avLst/>
            </a:prstGeom>
            <a:solidFill>
              <a:srgbClr val="1B30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9pPr>
            </a:lstStyle>
            <a:p>
              <a:pPr eaLnBrk="1" hangingPunct="1"/>
              <a:endParaRPr lang="de-DE" altLang="de-DE">
                <a:latin typeface="Calibri" pitchFamily="34" charset="0"/>
              </a:endParaRPr>
            </a:p>
          </p:txBody>
        </p:sp>
        <p:sp>
          <p:nvSpPr>
            <p:cNvPr id="5134" name="Rechteck 7"/>
            <p:cNvSpPr>
              <a:spLocks noChangeArrowheads="1"/>
            </p:cNvSpPr>
            <p:nvPr/>
          </p:nvSpPr>
          <p:spPr bwMode="auto">
            <a:xfrm>
              <a:off x="838200" y="3581400"/>
              <a:ext cx="1566582" cy="2057400"/>
            </a:xfrm>
            <a:prstGeom prst="rect">
              <a:avLst/>
            </a:prstGeom>
            <a:solidFill>
              <a:srgbClr val="1B30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9pPr>
            </a:lstStyle>
            <a:p>
              <a:pPr eaLnBrk="1" hangingPunct="1"/>
              <a:endParaRPr lang="de-DE" altLang="de-DE">
                <a:latin typeface="Calibri" pitchFamily="34" charset="0"/>
              </a:endParaRPr>
            </a:p>
          </p:txBody>
        </p:sp>
        <p:sp>
          <p:nvSpPr>
            <p:cNvPr id="5135" name="Rechteck 8"/>
            <p:cNvSpPr>
              <a:spLocks noChangeArrowheads="1"/>
            </p:cNvSpPr>
            <p:nvPr/>
          </p:nvSpPr>
          <p:spPr bwMode="auto">
            <a:xfrm>
              <a:off x="990600" y="723900"/>
              <a:ext cx="1566582" cy="1638300"/>
            </a:xfrm>
            <a:prstGeom prst="rect">
              <a:avLst/>
            </a:prstGeom>
            <a:solidFill>
              <a:srgbClr val="1B30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9pPr>
            </a:lstStyle>
            <a:p>
              <a:pPr eaLnBrk="1" hangingPunct="1"/>
              <a:endParaRPr lang="de-DE" altLang="de-DE">
                <a:latin typeface="Calibri" pitchFamily="34" charset="0"/>
              </a:endParaRPr>
            </a:p>
          </p:txBody>
        </p:sp>
      </p:grpSp>
      <p:sp>
        <p:nvSpPr>
          <p:cNvPr id="5124" name="Textfeld 3"/>
          <p:cNvSpPr txBox="1">
            <a:spLocks noChangeArrowheads="1"/>
          </p:cNvSpPr>
          <p:nvPr/>
        </p:nvSpPr>
        <p:spPr bwMode="auto">
          <a:xfrm>
            <a:off x="914400" y="1295400"/>
            <a:ext cx="6307138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9pPr>
          </a:lstStyle>
          <a:p>
            <a:endParaRPr lang="en-US" altLang="de-DE" sz="2800" b="0" dirty="0">
              <a:latin typeface="Calibri" pitchFamily="34" charset="0"/>
            </a:endParaRPr>
          </a:p>
          <a:p>
            <a:r>
              <a:rPr lang="de-DE" sz="2800" dirty="0">
                <a:solidFill>
                  <a:schemeClr val="bg1"/>
                </a:solidFill>
              </a:rPr>
              <a:t>Neuroinformatics </a:t>
            </a:r>
            <a:r>
              <a:rPr lang="de-DE" sz="2800" dirty="0" err="1">
                <a:solidFill>
                  <a:schemeClr val="bg1"/>
                </a:solidFill>
              </a:rPr>
              <a:t>Lecture</a:t>
            </a:r>
            <a:r>
              <a:rPr lang="de-DE" sz="2800" dirty="0">
                <a:solidFill>
                  <a:schemeClr val="bg1"/>
                </a:solidFill>
              </a:rPr>
              <a:t> (L5)</a:t>
            </a:r>
            <a:endParaRPr lang="de-DE" altLang="de-DE" sz="2800" b="0" dirty="0">
              <a:solidFill>
                <a:schemeClr val="bg1"/>
              </a:solidFill>
              <a:latin typeface="Calibri" pitchFamily="34" charset="0"/>
            </a:endParaRPr>
          </a:p>
        </p:txBody>
      </p:sp>
      <p:sp>
        <p:nvSpPr>
          <p:cNvPr id="5125" name="Textfeld 11"/>
          <p:cNvSpPr txBox="1">
            <a:spLocks noChangeArrowheads="1"/>
          </p:cNvSpPr>
          <p:nvPr/>
        </p:nvSpPr>
        <p:spPr bwMode="auto">
          <a:xfrm>
            <a:off x="380999" y="6213475"/>
            <a:ext cx="4191001" cy="10259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DE" altLang="de-DE" sz="2000" b="0" dirty="0">
                <a:solidFill>
                  <a:srgbClr val="E3E9E6"/>
                </a:solidFill>
                <a:latin typeface="Calibri" pitchFamily="34" charset="0"/>
              </a:rPr>
              <a:t>Prof. Dr. Gordon Pipa </a:t>
            </a:r>
          </a:p>
          <a:p>
            <a:pPr eaLnBrk="1" hangingPunct="1"/>
            <a:endParaRPr lang="de-DE" altLang="de-DE" sz="400" b="0" baseline="30000" dirty="0">
              <a:solidFill>
                <a:srgbClr val="E3E9E6"/>
              </a:solidFill>
              <a:latin typeface="Calibri" pitchFamily="34" charset="0"/>
            </a:endParaRPr>
          </a:p>
          <a:p>
            <a:pPr eaLnBrk="1" hangingPunct="1"/>
            <a:r>
              <a:rPr lang="en-US" altLang="de-DE" sz="1400" b="0" dirty="0">
                <a:solidFill>
                  <a:srgbClr val="E3E9E6"/>
                </a:solidFill>
                <a:latin typeface="Calibri" pitchFamily="34" charset="0"/>
              </a:rPr>
              <a:t>Institute of Cognitive Science, University of Osnabrück</a:t>
            </a:r>
          </a:p>
          <a:p>
            <a:pPr eaLnBrk="1" hangingPunct="1"/>
            <a:endParaRPr lang="de-DE" altLang="de-DE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2489736"/>
      </p:ext>
    </p:extLst>
  </p:cSld>
  <p:clrMapOvr>
    <a:masterClrMapping/>
  </p:clrMapOvr>
  <p:transition advClick="0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7F9F1B-02C1-4D5E-80F0-C261D1EB3A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8EE072C-3119-4412-BE3C-CFAB86C262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9CAD7BE-6A00-4300-8D23-D87BE05CE5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Neuroinformatics - Prof. Dr. Gordon Pipa</a:t>
            </a:r>
            <a:endParaRPr lang="en-US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EA869BDE-1E84-4FF7-8635-C9B6D39AEA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26649"/>
            <a:ext cx="9196283" cy="6884649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FC4143A9-4756-4793-9F87-B2496440A09A}"/>
              </a:ext>
            </a:extLst>
          </p:cNvPr>
          <p:cNvSpPr txBox="1"/>
          <p:nvPr/>
        </p:nvSpPr>
        <p:spPr>
          <a:xfrm rot="2069043">
            <a:off x="3503773" y="3355349"/>
            <a:ext cx="2136454" cy="1015663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6000" b="1" dirty="0">
                <a:solidFill>
                  <a:srgbClr val="FF0000"/>
                </a:solidFill>
              </a:rPr>
              <a:t>OLD</a:t>
            </a:r>
          </a:p>
        </p:txBody>
      </p:sp>
    </p:spTree>
    <p:extLst>
      <p:ext uri="{BB962C8B-B14F-4D97-AF65-F5344CB8AC3E}">
        <p14:creationId xmlns:p14="http://schemas.microsoft.com/office/powerpoint/2010/main" val="29598130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e 1">
            <a:extLst>
              <a:ext uri="{FF2B5EF4-FFF2-40B4-BE49-F238E27FC236}">
                <a16:creationId xmlns:a16="http://schemas.microsoft.com/office/drawing/2014/main" id="{EC07FE10-2991-464B-A9BA-737FB6C547D1}"/>
              </a:ext>
            </a:extLst>
          </p:cNvPr>
          <p:cNvSpPr/>
          <p:nvPr/>
        </p:nvSpPr>
        <p:spPr>
          <a:xfrm>
            <a:off x="5412115" y="1023462"/>
            <a:ext cx="533400" cy="522924"/>
          </a:xfrm>
          <a:prstGeom prst="ellipse">
            <a:avLst/>
          </a:prstGeom>
          <a:solidFill>
            <a:schemeClr val="accent1"/>
          </a:solidFill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10ABD485-FC61-4CA9-8513-C1744EF95C50}"/>
              </a:ext>
            </a:extLst>
          </p:cNvPr>
          <p:cNvSpPr/>
          <p:nvPr/>
        </p:nvSpPr>
        <p:spPr>
          <a:xfrm>
            <a:off x="7631854" y="1023462"/>
            <a:ext cx="533400" cy="522924"/>
          </a:xfrm>
          <a:prstGeom prst="ellipse">
            <a:avLst/>
          </a:prstGeom>
          <a:solidFill>
            <a:schemeClr val="bg1"/>
          </a:solidFill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1DEC39EA-E72E-4725-875E-852CEC325C36}"/>
              </a:ext>
            </a:extLst>
          </p:cNvPr>
          <p:cNvSpPr/>
          <p:nvPr/>
        </p:nvSpPr>
        <p:spPr>
          <a:xfrm>
            <a:off x="6521984" y="2209800"/>
            <a:ext cx="533400" cy="522924"/>
          </a:xfrm>
          <a:prstGeom prst="ellipse">
            <a:avLst/>
          </a:prstGeom>
          <a:solidFill>
            <a:schemeClr val="accent1"/>
          </a:solidFill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3FC44514-231E-4FB0-99D5-E9C056B8B8BC}"/>
              </a:ext>
            </a:extLst>
          </p:cNvPr>
          <p:cNvCxnSpPr>
            <a:cxnSpLocks/>
            <a:stCxn id="2" idx="5"/>
            <a:endCxn id="7" idx="1"/>
          </p:cNvCxnSpPr>
          <p:nvPr/>
        </p:nvCxnSpPr>
        <p:spPr>
          <a:xfrm>
            <a:off x="5867400" y="1469806"/>
            <a:ext cx="732699" cy="816574"/>
          </a:xfrm>
          <a:prstGeom prst="straightConnector1">
            <a:avLst/>
          </a:prstGeom>
          <a:ln w="28575">
            <a:solidFill>
              <a:srgbClr val="FF33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9CB592AE-4BDF-49C5-8FD7-0B13B2A850FC}"/>
              </a:ext>
            </a:extLst>
          </p:cNvPr>
          <p:cNvCxnSpPr>
            <a:cxnSpLocks/>
            <a:stCxn id="6" idx="3"/>
            <a:endCxn id="7" idx="7"/>
          </p:cNvCxnSpPr>
          <p:nvPr/>
        </p:nvCxnSpPr>
        <p:spPr>
          <a:xfrm flipH="1">
            <a:off x="6977269" y="1469806"/>
            <a:ext cx="732700" cy="816574"/>
          </a:xfrm>
          <a:prstGeom prst="straightConnector1">
            <a:avLst/>
          </a:prstGeom>
          <a:ln w="28575">
            <a:solidFill>
              <a:srgbClr val="FF33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>
            <a:extLst>
              <a:ext uri="{FF2B5EF4-FFF2-40B4-BE49-F238E27FC236}">
                <a16:creationId xmlns:a16="http://schemas.microsoft.com/office/drawing/2014/main" id="{3A9855FD-FCB5-42CE-90D0-68A7D606DEDC}"/>
              </a:ext>
            </a:extLst>
          </p:cNvPr>
          <p:cNvSpPr txBox="1"/>
          <p:nvPr/>
        </p:nvSpPr>
        <p:spPr>
          <a:xfrm>
            <a:off x="7317115" y="1099282"/>
            <a:ext cx="345955" cy="3705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dirty="0"/>
              <a:t>R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5C8395DC-B1F5-4DDD-A032-8C243A19D1D7}"/>
              </a:ext>
            </a:extLst>
          </p:cNvPr>
          <p:cNvSpPr txBox="1"/>
          <p:nvPr/>
        </p:nvSpPr>
        <p:spPr>
          <a:xfrm>
            <a:off x="5031115" y="1099282"/>
            <a:ext cx="345955" cy="3705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dirty="0"/>
              <a:t>M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3567BA22-F0CB-4987-A1DF-8167B31F4AE9}"/>
              </a:ext>
            </a:extLst>
          </p:cNvPr>
          <p:cNvSpPr txBox="1"/>
          <p:nvPr/>
        </p:nvSpPr>
        <p:spPr>
          <a:xfrm>
            <a:off x="6209160" y="2324290"/>
            <a:ext cx="345955" cy="3705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dirty="0"/>
              <a:t>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630C7772-4B43-4DD9-9E4F-46D58B8F8DB3}"/>
                  </a:ext>
                </a:extLst>
              </p:cNvPr>
              <p:cNvSpPr txBox="1"/>
              <p:nvPr/>
            </p:nvSpPr>
            <p:spPr>
              <a:xfrm>
                <a:off x="90362" y="381000"/>
                <a:ext cx="4563583" cy="452431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de-DE" dirty="0" err="1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Let´s</a:t>
                </a:r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 </a:t>
                </a:r>
                <a:r>
                  <a:rPr lang="de-DE" dirty="0" err="1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assume</a:t>
                </a:r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we</a:t>
                </a:r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could</a:t>
                </a:r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know</a:t>
                </a:r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that</a:t>
                </a:r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the</a:t>
                </a:r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recording</a:t>
                </a:r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application</a:t>
                </a:r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wouldn´t</a:t>
                </a:r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work</a:t>
                </a:r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:r>
                  <a:rPr lang="de-DE" dirty="0" err="1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the</a:t>
                </a:r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Microphone</a:t>
                </a:r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is</a:t>
                </a:r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broken</a:t>
                </a:r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as</a:t>
                </a:r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well</a:t>
                </a:r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:r>
                  <a:rPr lang="de-DE" dirty="0" err="1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we</a:t>
                </a:r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still </a:t>
                </a:r>
                <a:r>
                  <a:rPr lang="de-DE" dirty="0" err="1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would</a:t>
                </a:r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like </a:t>
                </a:r>
                <a:r>
                  <a:rPr lang="de-DE" dirty="0" err="1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to</a:t>
                </a:r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know</a:t>
                </a:r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the</a:t>
                </a:r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probability</a:t>
                </a:r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that</a:t>
                </a:r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the</a:t>
                </a:r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recording</a:t>
                </a:r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application</a:t>
                </a:r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is</a:t>
                </a:r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responsible</a:t>
                </a:r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for</a:t>
                </a:r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an </a:t>
                </a:r>
                <a:r>
                  <a:rPr lang="de-DE" dirty="0" err="1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unsuccesfull</a:t>
                </a:r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recording</a:t>
                </a:r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. The proper </a:t>
                </a:r>
                <a:r>
                  <a:rPr lang="de-DE" dirty="0" err="1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mathematical</a:t>
                </a:r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expression</a:t>
                </a:r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than</a:t>
                </a:r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would</a:t>
                </a:r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be</a:t>
                </a:r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:</a:t>
                </a:r>
              </a:p>
              <a:p>
                <a:endParaRPr lang="de-DE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14:m>
                  <m:oMath xmlns:m="http://schemas.openxmlformats.org/officeDocument/2006/math">
                    <m:r>
                      <a:rPr lang="ar-A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ar-A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ar-A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r>
                      <a:rPr lang="ar-A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ar-A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ar-A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de-D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ar-A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=?</a:t>
                </a:r>
              </a:p>
              <a:p>
                <a:endParaRPr lang="de-DE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de-DE" dirty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m:t>1</m:t>
                      </m:r>
                      <m:r>
                        <m:rPr>
                          <m:nor/>
                        </m:rPr>
                        <a:rPr lang="de-DE" dirty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m:t>. </m:t>
                      </m:r>
                      <m:r>
                        <m:rPr>
                          <m:nor/>
                        </m:rPr>
                        <a:rPr lang="de-DE" dirty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m:t>Read</m:t>
                      </m:r>
                      <m:r>
                        <m:rPr>
                          <m:nor/>
                        </m:rPr>
                        <a:rPr lang="de-DE" dirty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de-DE" dirty="0" err="1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m:t>equation</m:t>
                      </m:r>
                      <m:r>
                        <m:rPr>
                          <m:nor/>
                        </m:rPr>
                        <a:rPr lang="de-DE" dirty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de-DE" dirty="0" err="1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m:t>from</m:t>
                      </m:r>
                      <m:r>
                        <m:rPr>
                          <m:nor/>
                        </m:rPr>
                        <a:rPr lang="de-DE" dirty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de-DE" dirty="0" err="1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m:t>given</m:t>
                      </m:r>
                      <m:r>
                        <m:rPr>
                          <m:nor/>
                        </m:rPr>
                        <a:rPr lang="de-DE" dirty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de-DE" dirty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m:t>network</m:t>
                      </m:r>
                      <m:r>
                        <m:rPr>
                          <m:nor/>
                        </m:rPr>
                        <a:rPr lang="de-DE" dirty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m:t>:</m:t>
                      </m:r>
                    </m:oMath>
                  </m:oMathPara>
                </a14:m>
                <a:endParaRPr lang="ar-AE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ar-AE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ar-A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ar-AE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d>
                      <m:r>
                        <a:rPr lang="ar-A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ar-A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ar-AE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</m:d>
                      <m:r>
                        <a:rPr lang="ar-A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ar-A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ar-AE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d>
                      <m:r>
                        <a:rPr lang="ar-A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ar-A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ar-AE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e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d>
                    </m:oMath>
                  </m:oMathPara>
                </a14:m>
                <a:endParaRPr lang="de-DE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de-DE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ar-AE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630C7772-4B43-4DD9-9E4F-46D58B8F8D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62" y="381000"/>
                <a:ext cx="4563583" cy="4524315"/>
              </a:xfrm>
              <a:prstGeom prst="rect">
                <a:avLst/>
              </a:prstGeom>
              <a:blipFill>
                <a:blip r:embed="rId3"/>
                <a:stretch>
                  <a:fillRect l="-1203" t="-80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F1751A7F-C718-4717-9BE1-C990FEDEAA49}"/>
                  </a:ext>
                </a:extLst>
              </p:cNvPr>
              <p:cNvSpPr txBox="1"/>
              <p:nvPr/>
            </p:nvSpPr>
            <p:spPr>
              <a:xfrm>
                <a:off x="90362" y="4160774"/>
                <a:ext cx="4958995" cy="20640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de-DE" u="sng" dirty="0"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. Use </a:t>
                </a:r>
                <a:r>
                  <a:rPr lang="de-DE" dirty="0" err="1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product</a:t>
                </a:r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rule</a:t>
                </a:r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over</a:t>
                </a:r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M and S</a:t>
                </a:r>
              </a:p>
              <a:p>
                <a:endParaRPr lang="de-DE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ar-A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ar-AE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de-D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de-D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de-D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d>
                      <m:r>
                        <a:rPr lang="de-D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de-D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de-D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d>
                      <m:r>
                        <a:rPr lang="de-D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ar-A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ar-AE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</m:d>
                      <m:r>
                        <a:rPr lang="ar-A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ar-A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ar-AE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d>
                      <m:r>
                        <a:rPr lang="ar-A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ar-A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ar-AE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e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d>
                    </m:oMath>
                  </m:oMathPara>
                </a14:m>
                <a:endParaRPr lang="de-DE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ar-AE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ar-A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ar-AE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de-D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de-D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de-D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d>
                      <m:r>
                        <a:rPr lang="de-D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ar-AE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mtClean="0">
                              <a:solidFill>
                                <a:srgbClr val="238D46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de-DE" i="1">
                                  <a:solidFill>
                                    <a:srgbClr val="238D4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>
                                  <a:solidFill>
                                    <a:srgbClr val="238D46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</m:d>
                          <m:r>
                            <a:rPr lang="de-D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ar-AE" smtClean="0">
                              <a:solidFill>
                                <a:srgbClr val="238D46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ar-AE" i="1">
                                  <a:solidFill>
                                    <a:srgbClr val="238D4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ar-AE">
                                  <a:solidFill>
                                    <a:srgbClr val="238D46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d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ar-AE" smtClean="0">
                              <a:solidFill>
                                <a:srgbClr val="238D46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ar-AE" smtClean="0">
                              <a:solidFill>
                                <a:srgbClr val="238D46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ar-AE" smtClean="0">
                              <a:solidFill>
                                <a:srgbClr val="238D46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ar-AE" smtClean="0">
                              <a:solidFill>
                                <a:srgbClr val="238D46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ar-AE" smtClean="0">
                              <a:solidFill>
                                <a:srgbClr val="238D46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ar-AE" smtClean="0">
                              <a:solidFill>
                                <a:srgbClr val="238D46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ar-AE" smtClean="0">
                              <a:solidFill>
                                <a:srgbClr val="238D46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ar-AE" smtClean="0">
                              <a:solidFill>
                                <a:srgbClr val="238D46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ar-AE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ar-AE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de-DE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ar-AE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ar-AE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de-DE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de-DE" dirty="0"/>
              </a:p>
            </p:txBody>
          </p:sp>
        </mc:Choice>
        <mc:Fallback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F1751A7F-C718-4717-9BE1-C990FEDEAA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62" y="4160774"/>
                <a:ext cx="4958995" cy="2064027"/>
              </a:xfrm>
              <a:prstGeom prst="rect">
                <a:avLst/>
              </a:prstGeom>
              <a:blipFill>
                <a:blip r:embed="rId4"/>
                <a:stretch>
                  <a:fillRect l="-1107" t="-177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feld 15">
            <a:extLst>
              <a:ext uri="{FF2B5EF4-FFF2-40B4-BE49-F238E27FC236}">
                <a16:creationId xmlns:a16="http://schemas.microsoft.com/office/drawing/2014/main" id="{888B229A-F969-4FA8-A2DE-AD6E06564CBB}"/>
              </a:ext>
            </a:extLst>
          </p:cNvPr>
          <p:cNvSpPr txBox="1"/>
          <p:nvPr/>
        </p:nvSpPr>
        <p:spPr>
          <a:xfrm>
            <a:off x="5694003" y="3900125"/>
            <a:ext cx="324622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defRPr>
            </a:lvl1pPr>
          </a:lstStyle>
          <a:p>
            <a:r>
              <a:rPr lang="de-DE" dirty="0">
                <a:cs typeface="Calibri" panose="020F0502020204030204" pitchFamily="34" charset="0"/>
              </a:rPr>
              <a:t>As </a:t>
            </a:r>
            <a:r>
              <a:rPr lang="de-DE" dirty="0" err="1">
                <a:cs typeface="Calibri" panose="020F0502020204030204" pitchFamily="34" charset="0"/>
              </a:rPr>
              <a:t>we</a:t>
            </a:r>
            <a:r>
              <a:rPr lang="de-DE" dirty="0">
                <a:cs typeface="Calibri" panose="020F0502020204030204" pitchFamily="34" charset="0"/>
              </a:rPr>
              <a:t> </a:t>
            </a:r>
            <a:r>
              <a:rPr lang="de-DE" dirty="0" err="1">
                <a:cs typeface="Calibri" panose="020F0502020204030204" pitchFamily="34" charset="0"/>
              </a:rPr>
              <a:t>see</a:t>
            </a:r>
            <a:r>
              <a:rPr lang="de-DE" dirty="0">
                <a:cs typeface="Calibri" panose="020F0502020204030204" pitchFamily="34" charset="0"/>
              </a:rPr>
              <a:t> on </a:t>
            </a:r>
            <a:r>
              <a:rPr lang="de-DE" dirty="0" err="1">
                <a:cs typeface="Calibri" panose="020F0502020204030204" pitchFamily="34" charset="0"/>
              </a:rPr>
              <a:t>the</a:t>
            </a:r>
            <a:r>
              <a:rPr lang="de-DE" dirty="0">
                <a:cs typeface="Calibri" panose="020F0502020204030204" pitchFamily="34" charset="0"/>
              </a:rPr>
              <a:t> </a:t>
            </a:r>
            <a:r>
              <a:rPr lang="de-DE" dirty="0" err="1">
                <a:cs typeface="Calibri" panose="020F0502020204030204" pitchFamily="34" charset="0"/>
              </a:rPr>
              <a:t>tables</a:t>
            </a:r>
            <a:r>
              <a:rPr lang="de-DE" dirty="0">
                <a:cs typeface="Calibri" panose="020F0502020204030204" pitchFamily="34" charset="0"/>
              </a:rPr>
              <a:t> a </a:t>
            </a:r>
            <a:r>
              <a:rPr lang="de-DE" dirty="0" err="1">
                <a:cs typeface="Calibri" panose="020F0502020204030204" pitchFamily="34" charset="0"/>
              </a:rPr>
              <a:t>slide</a:t>
            </a:r>
            <a:r>
              <a:rPr lang="de-DE" dirty="0">
                <a:cs typeface="Calibri" panose="020F0502020204030204" pitchFamily="34" charset="0"/>
              </a:rPr>
              <a:t> </a:t>
            </a:r>
            <a:r>
              <a:rPr lang="de-DE" dirty="0" err="1">
                <a:cs typeface="Calibri" panose="020F0502020204030204" pitchFamily="34" charset="0"/>
              </a:rPr>
              <a:t>ago</a:t>
            </a:r>
            <a:r>
              <a:rPr lang="de-DE" dirty="0">
                <a:cs typeface="Calibri" panose="020F0502020204030204" pitchFamily="34" charset="0"/>
              </a:rPr>
              <a:t>, </a:t>
            </a:r>
            <a:r>
              <a:rPr lang="de-DE" dirty="0" err="1">
                <a:cs typeface="Calibri" panose="020F0502020204030204" pitchFamily="34" charset="0"/>
              </a:rPr>
              <a:t>there</a:t>
            </a:r>
            <a:r>
              <a:rPr lang="de-DE" dirty="0">
                <a:cs typeface="Calibri" panose="020F0502020204030204" pitchFamily="34" charset="0"/>
              </a:rPr>
              <a:t> </a:t>
            </a:r>
            <a:r>
              <a:rPr lang="de-DE" dirty="0" err="1">
                <a:cs typeface="Calibri" panose="020F0502020204030204" pitchFamily="34" charset="0"/>
              </a:rPr>
              <a:t>is</a:t>
            </a:r>
            <a:r>
              <a:rPr lang="de-DE" dirty="0">
                <a:cs typeface="Calibri" panose="020F0502020204030204" pitchFamily="34" charset="0"/>
              </a:rPr>
              <a:t> </a:t>
            </a:r>
            <a:r>
              <a:rPr lang="de-DE" dirty="0" err="1">
                <a:cs typeface="Calibri" panose="020F0502020204030204" pitchFamily="34" charset="0"/>
              </a:rPr>
              <a:t>no</a:t>
            </a:r>
            <a:r>
              <a:rPr lang="de-DE" dirty="0">
                <a:cs typeface="Calibri" panose="020F0502020204030204" pitchFamily="34" charset="0"/>
              </a:rPr>
              <a:t> P(M,S) </a:t>
            </a:r>
            <a:r>
              <a:rPr lang="de-DE" dirty="0" err="1">
                <a:cs typeface="Calibri" panose="020F0502020204030204" pitchFamily="34" charset="0"/>
              </a:rPr>
              <a:t>that</a:t>
            </a:r>
            <a:r>
              <a:rPr lang="de-DE" dirty="0">
                <a:cs typeface="Calibri" panose="020F0502020204030204" pitchFamily="34" charset="0"/>
              </a:rPr>
              <a:t> </a:t>
            </a:r>
            <a:r>
              <a:rPr lang="de-DE" dirty="0" err="1">
                <a:cs typeface="Calibri" panose="020F0502020204030204" pitchFamily="34" charset="0"/>
              </a:rPr>
              <a:t>we</a:t>
            </a:r>
            <a:r>
              <a:rPr lang="de-DE" dirty="0">
                <a:cs typeface="Calibri" panose="020F0502020204030204" pitchFamily="34" charset="0"/>
              </a:rPr>
              <a:t> </a:t>
            </a:r>
            <a:r>
              <a:rPr lang="de-DE" dirty="0" err="1">
                <a:cs typeface="Calibri" panose="020F0502020204030204" pitchFamily="34" charset="0"/>
              </a:rPr>
              <a:t>could</a:t>
            </a:r>
            <a:r>
              <a:rPr lang="de-DE" dirty="0">
                <a:cs typeface="Calibri" panose="020F0502020204030204" pitchFamily="34" charset="0"/>
              </a:rPr>
              <a:t> </a:t>
            </a:r>
            <a:r>
              <a:rPr lang="de-DE" dirty="0" err="1">
                <a:cs typeface="Calibri" panose="020F0502020204030204" pitchFamily="34" charset="0"/>
              </a:rPr>
              <a:t>directly</a:t>
            </a:r>
            <a:r>
              <a:rPr lang="de-DE" dirty="0">
                <a:cs typeface="Calibri" panose="020F0502020204030204" pitchFamily="34" charset="0"/>
              </a:rPr>
              <a:t> </a:t>
            </a:r>
            <a:r>
              <a:rPr lang="de-DE" dirty="0" err="1">
                <a:cs typeface="Calibri" panose="020F0502020204030204" pitchFamily="34" charset="0"/>
              </a:rPr>
              <a:t>plug</a:t>
            </a:r>
            <a:r>
              <a:rPr lang="de-DE" dirty="0">
                <a:cs typeface="Calibri" panose="020F0502020204030204" pitchFamily="34" charset="0"/>
              </a:rPr>
              <a:t> in, </a:t>
            </a:r>
            <a:r>
              <a:rPr lang="de-DE" dirty="0" err="1">
                <a:cs typeface="Calibri" panose="020F0502020204030204" pitchFamily="34" charset="0"/>
              </a:rPr>
              <a:t>as</a:t>
            </a:r>
            <a:r>
              <a:rPr lang="de-DE" dirty="0">
                <a:cs typeface="Calibri" panose="020F0502020204030204" pitchFamily="34" charset="0"/>
              </a:rPr>
              <a:t> </a:t>
            </a:r>
            <a:r>
              <a:rPr lang="de-DE" dirty="0" err="1">
                <a:cs typeface="Calibri" panose="020F0502020204030204" pitchFamily="34" charset="0"/>
              </a:rPr>
              <a:t>it</a:t>
            </a:r>
            <a:r>
              <a:rPr lang="de-DE" dirty="0">
                <a:cs typeface="Calibri" panose="020F0502020204030204" pitchFamily="34" charset="0"/>
              </a:rPr>
              <a:t> </a:t>
            </a:r>
            <a:r>
              <a:rPr lang="de-DE" dirty="0" err="1">
                <a:cs typeface="Calibri" panose="020F0502020204030204" pitchFamily="34" charset="0"/>
              </a:rPr>
              <a:t>is</a:t>
            </a:r>
            <a:r>
              <a:rPr lang="de-DE" dirty="0">
                <a:cs typeface="Calibri" panose="020F0502020204030204" pitchFamily="34" charset="0"/>
              </a:rPr>
              <a:t> not </a:t>
            </a:r>
            <a:r>
              <a:rPr lang="de-DE" dirty="0" err="1">
                <a:cs typeface="Calibri" panose="020F0502020204030204" pitchFamily="34" charset="0"/>
              </a:rPr>
              <a:t>directly</a:t>
            </a:r>
            <a:r>
              <a:rPr lang="de-DE" dirty="0">
                <a:cs typeface="Calibri" panose="020F0502020204030204" pitchFamily="34" charset="0"/>
              </a:rPr>
              <a:t> </a:t>
            </a:r>
            <a:r>
              <a:rPr lang="de-DE" dirty="0" err="1">
                <a:cs typeface="Calibri" panose="020F0502020204030204" pitchFamily="34" charset="0"/>
              </a:rPr>
              <a:t>given</a:t>
            </a:r>
            <a:r>
              <a:rPr lang="de-DE" dirty="0">
                <a:cs typeface="Calibri" panose="020F0502020204030204" pitchFamily="34" charset="0"/>
              </a:rPr>
              <a:t> (</a:t>
            </a:r>
            <a:r>
              <a:rPr lang="de-DE" dirty="0" err="1">
                <a:cs typeface="Calibri" panose="020F0502020204030204" pitchFamily="34" charset="0"/>
              </a:rPr>
              <a:t>dependend</a:t>
            </a:r>
            <a:r>
              <a:rPr lang="de-DE" dirty="0">
                <a:cs typeface="Calibri" panose="020F0502020204030204" pitchFamily="34" charset="0"/>
              </a:rPr>
              <a:t> on p(M) and p(R)).</a:t>
            </a:r>
          </a:p>
          <a:p>
            <a:endParaRPr lang="de-DE" dirty="0">
              <a:cs typeface="Calibri" panose="020F0502020204030204" pitchFamily="34" charset="0"/>
            </a:endParaRPr>
          </a:p>
          <a:p>
            <a:r>
              <a:rPr lang="de-DE" dirty="0">
                <a:cs typeface="Calibri" panose="020F0502020204030204" pitchFamily="34" charset="0"/>
              </a:rPr>
              <a:t>So </a:t>
            </a:r>
            <a:r>
              <a:rPr lang="de-DE" dirty="0" err="1">
                <a:cs typeface="Calibri" panose="020F0502020204030204" pitchFamily="34" charset="0"/>
              </a:rPr>
              <a:t>we</a:t>
            </a:r>
            <a:r>
              <a:rPr lang="de-DE" dirty="0">
                <a:cs typeface="Calibri" panose="020F0502020204030204" pitchFamily="34" charset="0"/>
              </a:rPr>
              <a:t> </a:t>
            </a:r>
            <a:r>
              <a:rPr lang="de-DE" dirty="0" err="1">
                <a:cs typeface="Calibri" panose="020F0502020204030204" pitchFamily="34" charset="0"/>
              </a:rPr>
              <a:t>have</a:t>
            </a:r>
            <a:r>
              <a:rPr lang="de-DE" dirty="0">
                <a:cs typeface="Calibri" panose="020F0502020204030204" pitchFamily="34" charset="0"/>
              </a:rPr>
              <a:t> </a:t>
            </a:r>
            <a:r>
              <a:rPr lang="de-DE" dirty="0" err="1">
                <a:cs typeface="Calibri" panose="020F0502020204030204" pitchFamily="34" charset="0"/>
              </a:rPr>
              <a:t>to</a:t>
            </a:r>
            <a:r>
              <a:rPr lang="de-DE" dirty="0">
                <a:cs typeface="Calibri" panose="020F0502020204030204" pitchFamily="34" charset="0"/>
              </a:rPr>
              <a:t> </a:t>
            </a:r>
            <a:r>
              <a:rPr lang="de-DE" dirty="0" err="1">
                <a:cs typeface="Calibri" panose="020F0502020204030204" pitchFamily="34" charset="0"/>
              </a:rPr>
              <a:t>calculate</a:t>
            </a:r>
            <a:r>
              <a:rPr lang="de-DE" dirty="0">
                <a:cs typeface="Calibri" panose="020F0502020204030204" pitchFamily="34" charset="0"/>
              </a:rPr>
              <a:t> </a:t>
            </a:r>
            <a:r>
              <a:rPr lang="de-DE" dirty="0" err="1">
                <a:cs typeface="Calibri" panose="020F0502020204030204" pitchFamily="34" charset="0"/>
              </a:rPr>
              <a:t>it</a:t>
            </a:r>
            <a:r>
              <a:rPr lang="de-DE" dirty="0">
                <a:cs typeface="Calibri" panose="020F0502020204030204" pitchFamily="34" charset="0"/>
              </a:rPr>
              <a:t> </a:t>
            </a:r>
            <a:r>
              <a:rPr lang="de-DE" dirty="0" err="1">
                <a:cs typeface="Calibri" panose="020F0502020204030204" pitchFamily="34" charset="0"/>
              </a:rPr>
              <a:t>somehow</a:t>
            </a:r>
            <a:r>
              <a:rPr lang="de-DE" dirty="0">
                <a:cs typeface="Calibri" panose="020F0502020204030204" pitchFamily="34" charset="0"/>
              </a:rPr>
              <a:t> out </a:t>
            </a:r>
            <a:r>
              <a:rPr lang="de-DE" dirty="0" err="1">
                <a:cs typeface="Calibri" panose="020F0502020204030204" pitchFamily="34" charset="0"/>
              </a:rPr>
              <a:t>of</a:t>
            </a:r>
            <a:r>
              <a:rPr lang="de-DE" dirty="0">
                <a:cs typeface="Calibri" panose="020F0502020204030204" pitchFamily="34" charset="0"/>
              </a:rPr>
              <a:t> </a:t>
            </a:r>
            <a:r>
              <a:rPr lang="de-DE" dirty="0" err="1">
                <a:cs typeface="Calibri" panose="020F0502020204030204" pitchFamily="34" charset="0"/>
              </a:rPr>
              <a:t>the</a:t>
            </a:r>
            <a:r>
              <a:rPr lang="de-DE" dirty="0">
                <a:cs typeface="Calibri" panose="020F0502020204030204" pitchFamily="34" charset="0"/>
              </a:rPr>
              <a:t> </a:t>
            </a:r>
            <a:r>
              <a:rPr lang="de-DE" dirty="0" err="1">
                <a:cs typeface="Calibri" panose="020F0502020204030204" pitchFamily="34" charset="0"/>
              </a:rPr>
              <a:t>given</a:t>
            </a:r>
            <a:r>
              <a:rPr lang="de-DE" dirty="0">
                <a:cs typeface="Calibri" panose="020F0502020204030204" pitchFamily="34" charset="0"/>
              </a:rPr>
              <a:t> </a:t>
            </a:r>
            <a:r>
              <a:rPr lang="de-DE" dirty="0" err="1">
                <a:cs typeface="Calibri" panose="020F0502020204030204" pitchFamily="34" charset="0"/>
              </a:rPr>
              <a:t>information</a:t>
            </a:r>
            <a:r>
              <a:rPr lang="de-DE" dirty="0">
                <a:cs typeface="Calibri" panose="020F0502020204030204" pitchFamily="34" charset="0"/>
              </a:rPr>
              <a:t> </a:t>
            </a:r>
            <a:r>
              <a:rPr lang="de-DE" dirty="0" err="1">
                <a:cs typeface="Calibri" panose="020F0502020204030204" pitchFamily="34" charset="0"/>
              </a:rPr>
              <a:t>again</a:t>
            </a:r>
            <a:r>
              <a:rPr lang="de-DE" dirty="0">
                <a:cs typeface="Calibri" panose="020F0502020204030204" pitchFamily="34" charset="0"/>
              </a:rPr>
              <a:t> ;).</a:t>
            </a:r>
          </a:p>
        </p:txBody>
      </p: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5099813E-E7C6-445F-A96B-654BAE5F0DEE}"/>
              </a:ext>
            </a:extLst>
          </p:cNvPr>
          <p:cNvCxnSpPr>
            <a:cxnSpLocks/>
          </p:cNvCxnSpPr>
          <p:nvPr/>
        </p:nvCxnSpPr>
        <p:spPr>
          <a:xfrm>
            <a:off x="5049357" y="3200400"/>
            <a:ext cx="0" cy="36576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E68FBCC9-F115-4996-B706-7882F319705C}"/>
              </a:ext>
            </a:extLst>
          </p:cNvPr>
          <p:cNvCxnSpPr>
            <a:cxnSpLocks/>
          </p:cNvCxnSpPr>
          <p:nvPr/>
        </p:nvCxnSpPr>
        <p:spPr>
          <a:xfrm>
            <a:off x="5049357" y="3200400"/>
            <a:ext cx="4094643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Pfeil: nach links und rechts 9">
            <a:extLst>
              <a:ext uri="{FF2B5EF4-FFF2-40B4-BE49-F238E27FC236}">
                <a16:creationId xmlns:a16="http://schemas.microsoft.com/office/drawing/2014/main" id="{728AB0D1-A28D-4F8C-8CDC-03284FBBA2FA}"/>
              </a:ext>
            </a:extLst>
          </p:cNvPr>
          <p:cNvSpPr/>
          <p:nvPr/>
        </p:nvSpPr>
        <p:spPr>
          <a:xfrm rot="19046801">
            <a:off x="3902754" y="2682550"/>
            <a:ext cx="1957669" cy="387037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1038702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e 1">
            <a:extLst>
              <a:ext uri="{FF2B5EF4-FFF2-40B4-BE49-F238E27FC236}">
                <a16:creationId xmlns:a16="http://schemas.microsoft.com/office/drawing/2014/main" id="{EC07FE10-2991-464B-A9BA-737FB6C547D1}"/>
              </a:ext>
            </a:extLst>
          </p:cNvPr>
          <p:cNvSpPr/>
          <p:nvPr/>
        </p:nvSpPr>
        <p:spPr>
          <a:xfrm>
            <a:off x="5412115" y="1023462"/>
            <a:ext cx="533400" cy="522924"/>
          </a:xfrm>
          <a:prstGeom prst="ellipse">
            <a:avLst/>
          </a:prstGeom>
          <a:solidFill>
            <a:schemeClr val="accent1"/>
          </a:solidFill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10ABD485-FC61-4CA9-8513-C1744EF95C50}"/>
              </a:ext>
            </a:extLst>
          </p:cNvPr>
          <p:cNvSpPr/>
          <p:nvPr/>
        </p:nvSpPr>
        <p:spPr>
          <a:xfrm>
            <a:off x="7631854" y="1023462"/>
            <a:ext cx="533400" cy="522924"/>
          </a:xfrm>
          <a:prstGeom prst="ellipse">
            <a:avLst/>
          </a:prstGeom>
          <a:solidFill>
            <a:schemeClr val="bg1"/>
          </a:solidFill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1DEC39EA-E72E-4725-875E-852CEC325C36}"/>
              </a:ext>
            </a:extLst>
          </p:cNvPr>
          <p:cNvSpPr/>
          <p:nvPr/>
        </p:nvSpPr>
        <p:spPr>
          <a:xfrm>
            <a:off x="6521984" y="2209800"/>
            <a:ext cx="533400" cy="522924"/>
          </a:xfrm>
          <a:prstGeom prst="ellipse">
            <a:avLst/>
          </a:prstGeom>
          <a:solidFill>
            <a:schemeClr val="accent1"/>
          </a:solidFill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3FC44514-231E-4FB0-99D5-E9C056B8B8BC}"/>
              </a:ext>
            </a:extLst>
          </p:cNvPr>
          <p:cNvCxnSpPr>
            <a:cxnSpLocks/>
            <a:stCxn id="2" idx="5"/>
            <a:endCxn id="7" idx="1"/>
          </p:cNvCxnSpPr>
          <p:nvPr/>
        </p:nvCxnSpPr>
        <p:spPr>
          <a:xfrm>
            <a:off x="5867400" y="1469806"/>
            <a:ext cx="732699" cy="816574"/>
          </a:xfrm>
          <a:prstGeom prst="straightConnector1">
            <a:avLst/>
          </a:prstGeom>
          <a:ln w="28575">
            <a:solidFill>
              <a:srgbClr val="FF33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9CB592AE-4BDF-49C5-8FD7-0B13B2A850FC}"/>
              </a:ext>
            </a:extLst>
          </p:cNvPr>
          <p:cNvCxnSpPr>
            <a:cxnSpLocks/>
            <a:stCxn id="6" idx="3"/>
            <a:endCxn id="7" idx="7"/>
          </p:cNvCxnSpPr>
          <p:nvPr/>
        </p:nvCxnSpPr>
        <p:spPr>
          <a:xfrm flipH="1">
            <a:off x="6977269" y="1469806"/>
            <a:ext cx="732700" cy="816574"/>
          </a:xfrm>
          <a:prstGeom prst="straightConnector1">
            <a:avLst/>
          </a:prstGeom>
          <a:ln w="28575">
            <a:solidFill>
              <a:srgbClr val="FF33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>
            <a:extLst>
              <a:ext uri="{FF2B5EF4-FFF2-40B4-BE49-F238E27FC236}">
                <a16:creationId xmlns:a16="http://schemas.microsoft.com/office/drawing/2014/main" id="{3A9855FD-FCB5-42CE-90D0-68A7D606DEDC}"/>
              </a:ext>
            </a:extLst>
          </p:cNvPr>
          <p:cNvSpPr txBox="1"/>
          <p:nvPr/>
        </p:nvSpPr>
        <p:spPr>
          <a:xfrm>
            <a:off x="7317115" y="1099282"/>
            <a:ext cx="345955" cy="3705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dirty="0"/>
              <a:t>R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5C8395DC-B1F5-4DDD-A032-8C243A19D1D7}"/>
              </a:ext>
            </a:extLst>
          </p:cNvPr>
          <p:cNvSpPr txBox="1"/>
          <p:nvPr/>
        </p:nvSpPr>
        <p:spPr>
          <a:xfrm>
            <a:off x="5031115" y="1099282"/>
            <a:ext cx="345955" cy="3705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dirty="0"/>
              <a:t>M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3567BA22-F0CB-4987-A1DF-8167B31F4AE9}"/>
              </a:ext>
            </a:extLst>
          </p:cNvPr>
          <p:cNvSpPr txBox="1"/>
          <p:nvPr/>
        </p:nvSpPr>
        <p:spPr>
          <a:xfrm>
            <a:off x="6209160" y="2324290"/>
            <a:ext cx="345955" cy="3705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dirty="0"/>
              <a:t>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69636E9A-0645-4C5B-9608-879DA552FABE}"/>
                  </a:ext>
                </a:extLst>
              </p:cNvPr>
              <p:cNvSpPr txBox="1"/>
              <p:nvPr/>
            </p:nvSpPr>
            <p:spPr>
              <a:xfrm>
                <a:off x="16656" y="381000"/>
                <a:ext cx="8974944" cy="66975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ar-AE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𝑃</m:t>
                      </m:r>
                      <m:d>
                        <m:dPr>
                          <m:ctrlPr>
                            <a:rPr lang="ar-AE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de-D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𝑀</m:t>
                          </m:r>
                          <m:r>
                            <a:rPr lang="de-D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,</m:t>
                          </m:r>
                          <m:r>
                            <a:rPr lang="de-D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𝑆</m:t>
                          </m:r>
                        </m:e>
                      </m:d>
                      <m:r>
                        <a:rPr lang="ar-A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r>
                        <a:rPr lang="de-D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</m:t>
                      </m:r>
                      <m:r>
                        <a:rPr lang="ar-A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?</m:t>
                      </m:r>
                    </m:oMath>
                  </m:oMathPara>
                </a14:m>
                <a:endParaRPr lang="de-DE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de-DE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1. Use </a:t>
                </a:r>
                <a:r>
                  <a:rPr lang="de-DE" dirty="0" err="1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equation</a:t>
                </a:r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from</a:t>
                </a:r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given</a:t>
                </a:r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network </a:t>
                </a:r>
                <a:r>
                  <a:rPr lang="de-DE" dirty="0" err="1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again</a:t>
                </a:r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:</a:t>
                </a:r>
                <a:endParaRPr lang="ar-AE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ar-AE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ar-A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𝑃</m:t>
                      </m:r>
                      <m:d>
                        <m:dPr>
                          <m:ctrlPr>
                            <a:rPr lang="ar-AE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𝑀</m:t>
                          </m:r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,</m:t>
                          </m:r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𝑅</m:t>
                          </m:r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,</m:t>
                          </m:r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𝑆</m:t>
                          </m:r>
                        </m:e>
                      </m:d>
                      <m:r>
                        <a:rPr lang="ar-A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r>
                        <a:rPr lang="ar-A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𝑃</m:t>
                      </m:r>
                      <m:d>
                        <m:dPr>
                          <m:ctrlPr>
                            <a:rPr lang="ar-AE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𝑀</m:t>
                          </m:r>
                        </m:e>
                      </m:d>
                      <m:r>
                        <a:rPr lang="ar-A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∗</m:t>
                      </m:r>
                      <m:r>
                        <a:rPr lang="ar-A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𝑃</m:t>
                      </m:r>
                      <m:d>
                        <m:dPr>
                          <m:ctrlPr>
                            <a:rPr lang="ar-AE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𝑅</m:t>
                          </m:r>
                        </m:e>
                      </m:d>
                      <m:r>
                        <a:rPr lang="ar-A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∗</m:t>
                      </m:r>
                      <m:r>
                        <a:rPr lang="ar-A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𝑃</m:t>
                      </m:r>
                      <m:d>
                        <m:dPr>
                          <m:ctrlPr>
                            <a:rPr lang="ar-AE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𝑆</m:t>
                          </m:r>
                        </m:e>
                        <m:e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𝑀</m:t>
                          </m:r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,</m:t>
                          </m:r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𝑅</m:t>
                          </m:r>
                        </m:e>
                      </m:d>
                    </m:oMath>
                  </m:oMathPara>
                </a14:m>
                <a:endParaRPr lang="de-DE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de-DE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2. Use </a:t>
                </a:r>
                <a:r>
                  <a:rPr lang="de-DE" dirty="0" err="1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sum</a:t>
                </a:r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rule</a:t>
                </a:r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over</a:t>
                </a:r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R:</a:t>
                </a:r>
              </a:p>
              <a:p>
                <a:endParaRPr lang="de-DE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ar-A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𝑃</m:t>
                      </m:r>
                      <m:d>
                        <m:dPr>
                          <m:ctrlPr>
                            <a:rPr lang="ar-AE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de-D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𝑀</m:t>
                          </m:r>
                          <m:r>
                            <a:rPr lang="de-D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,</m:t>
                          </m:r>
                          <m:r>
                            <a:rPr lang="de-D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𝑆</m:t>
                          </m:r>
                        </m:e>
                      </m:d>
                      <m:r>
                        <a:rPr lang="ar-A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r>
                        <a:rPr lang="ar-AE" smtClean="0">
                          <a:solidFill>
                            <a:srgbClr val="238D46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𝑃</m:t>
                      </m:r>
                      <m:d>
                        <m:dPr>
                          <m:ctrlPr>
                            <a:rPr lang="ar-AE" i="1">
                              <a:solidFill>
                                <a:srgbClr val="238D46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ar-AE">
                              <a:solidFill>
                                <a:srgbClr val="238D46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𝑀</m:t>
                          </m:r>
                        </m:e>
                      </m:d>
                      <m:nary>
                        <m:naryPr>
                          <m:chr m:val="∑"/>
                          <m:limLoc m:val="undOvr"/>
                          <m:grow m:val="on"/>
                          <m:supHide m:val="on"/>
                          <m:ctrlPr>
                            <a:rPr lang="ar-AE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naryPr>
                        <m:sub>
                          <m:r>
                            <a:rPr lang="de-D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𝑅</m:t>
                          </m:r>
                        </m:sub>
                        <m:sup/>
                        <m:e>
                          <m:r>
                            <a:rPr lang="ar-AE" smtClean="0">
                              <a:solidFill>
                                <a:srgbClr val="238D46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ar-AE" i="1">
                                  <a:solidFill>
                                    <a:srgbClr val="238D46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lang="ar-AE">
                                  <a:solidFill>
                                    <a:srgbClr val="238D46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𝑅</m:t>
                              </m:r>
                            </m:e>
                          </m:d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∗</m:t>
                          </m:r>
                          <m:r>
                            <a:rPr lang="ar-AE" smtClean="0">
                              <a:solidFill>
                                <a:srgbClr val="238D46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𝑃</m:t>
                          </m:r>
                          <m:r>
                            <a:rPr lang="ar-AE" smtClean="0">
                              <a:solidFill>
                                <a:srgbClr val="238D46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(</m:t>
                          </m:r>
                          <m:r>
                            <a:rPr lang="ar-AE" smtClean="0">
                              <a:solidFill>
                                <a:srgbClr val="238D46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𝑆</m:t>
                          </m:r>
                          <m:r>
                            <a:rPr lang="ar-AE" smtClean="0">
                              <a:solidFill>
                                <a:srgbClr val="238D46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|</m:t>
                          </m:r>
                          <m:r>
                            <a:rPr lang="ar-AE" smtClean="0">
                              <a:solidFill>
                                <a:srgbClr val="238D46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𝑀</m:t>
                          </m:r>
                          <m:r>
                            <a:rPr lang="ar-AE" smtClean="0">
                              <a:solidFill>
                                <a:srgbClr val="238D46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,</m:t>
                          </m:r>
                          <m:r>
                            <a:rPr lang="ar-AE" smtClean="0">
                              <a:solidFill>
                                <a:srgbClr val="238D46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𝑅</m:t>
                          </m:r>
                          <m:r>
                            <a:rPr lang="ar-AE" smtClean="0">
                              <a:solidFill>
                                <a:srgbClr val="238D46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de-DE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de-DE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3. Plug in </a:t>
                </a:r>
                <a:r>
                  <a:rPr lang="de-DE" dirty="0" err="1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into</a:t>
                </a:r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original </a:t>
                </a:r>
                <a:r>
                  <a:rPr lang="de-DE" dirty="0" err="1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formula</a:t>
                </a:r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:</a:t>
                </a:r>
              </a:p>
              <a:p>
                <a:endParaRPr lang="de-DE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ar-A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𝑃</m:t>
                      </m:r>
                      <m:d>
                        <m:dPr>
                          <m:ctrlPr>
                            <a:rPr lang="ar-AE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de-D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𝑅</m:t>
                          </m:r>
                          <m:r>
                            <a:rPr lang="de-D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|</m:t>
                          </m:r>
                          <m:r>
                            <a:rPr lang="de-D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𝑀</m:t>
                          </m:r>
                          <m:r>
                            <a:rPr lang="de-D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,</m:t>
                          </m:r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𝑆</m:t>
                          </m:r>
                        </m:e>
                      </m:d>
                      <m:r>
                        <a:rPr lang="de-D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f>
                        <m:fPr>
                          <m:ctrlPr>
                            <a:rPr lang="ar-AE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r>
                            <a:rPr lang="de-DE" strike="sngStrike" smtClean="0">
                              <a:solidFill>
                                <a:srgbClr val="238D46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de-DE" i="1" strike="sngStrike">
                                  <a:solidFill>
                                    <a:srgbClr val="238D46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lang="de-DE" strike="sngStrike">
                                  <a:solidFill>
                                    <a:srgbClr val="238D46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𝑀</m:t>
                              </m:r>
                            </m:e>
                          </m:d>
                          <m:r>
                            <a:rPr lang="de-D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∗</m:t>
                          </m:r>
                          <m:r>
                            <a:rPr lang="ar-AE" smtClean="0">
                              <a:solidFill>
                                <a:srgbClr val="238D46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ar-AE" i="1">
                                  <a:solidFill>
                                    <a:srgbClr val="238D46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lang="ar-AE">
                                  <a:solidFill>
                                    <a:srgbClr val="238D46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𝑅</m:t>
                              </m:r>
                            </m:e>
                          </m:d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∗</m:t>
                          </m:r>
                          <m:r>
                            <a:rPr lang="ar-AE" smtClean="0">
                              <a:solidFill>
                                <a:srgbClr val="238D46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𝑃</m:t>
                          </m:r>
                          <m:r>
                            <a:rPr lang="ar-AE" smtClean="0">
                              <a:solidFill>
                                <a:srgbClr val="238D46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(</m:t>
                          </m:r>
                          <m:r>
                            <a:rPr lang="ar-AE" smtClean="0">
                              <a:solidFill>
                                <a:srgbClr val="238D46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𝑆</m:t>
                          </m:r>
                          <m:r>
                            <a:rPr lang="ar-AE" smtClean="0">
                              <a:solidFill>
                                <a:srgbClr val="238D46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|</m:t>
                          </m:r>
                          <m:r>
                            <a:rPr lang="ar-AE" smtClean="0">
                              <a:solidFill>
                                <a:srgbClr val="238D46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𝑀</m:t>
                          </m:r>
                          <m:r>
                            <a:rPr lang="ar-AE" smtClean="0">
                              <a:solidFill>
                                <a:srgbClr val="238D46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,</m:t>
                          </m:r>
                          <m:r>
                            <a:rPr lang="ar-AE" smtClean="0">
                              <a:solidFill>
                                <a:srgbClr val="238D46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𝑅</m:t>
                          </m:r>
                          <m:r>
                            <a:rPr lang="ar-AE" smtClean="0">
                              <a:solidFill>
                                <a:srgbClr val="238D46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)</m:t>
                          </m:r>
                        </m:num>
                        <m:den>
                          <m:r>
                            <a:rPr lang="ar-AE" strike="sngStrike" smtClean="0">
                              <a:solidFill>
                                <a:srgbClr val="238D46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ar-AE" i="1" strike="sngStrike">
                                  <a:solidFill>
                                    <a:srgbClr val="238D46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lang="ar-AE" strike="sngStrike">
                                  <a:solidFill>
                                    <a:srgbClr val="238D46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𝑀</m:t>
                              </m:r>
                            </m:e>
                          </m:d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∗</m:t>
                          </m:r>
                          <m:nary>
                            <m:naryPr>
                              <m:chr m:val="∑"/>
                              <m:limLoc m:val="undOvr"/>
                              <m:grow m:val="on"/>
                              <m:supHide m:val="on"/>
                              <m:ctrlPr>
                                <a:rPr lang="ar-AE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naryPr>
                            <m:sub>
                              <m:r>
                                <a:rPr lang="de-DE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𝑅</m:t>
                              </m:r>
                            </m:sub>
                            <m:sup/>
                            <m:e>
                              <m:r>
                                <a:rPr lang="ar-AE" smtClean="0">
                                  <a:solidFill>
                                    <a:srgbClr val="238D46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ar-AE" i="1">
                                      <a:solidFill>
                                        <a:srgbClr val="238D46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ar-AE">
                                      <a:solidFill>
                                        <a:srgbClr val="238D46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𝑅</m:t>
                                  </m:r>
                                </m:e>
                              </m:d>
                              <m:r>
                                <a:rPr lang="ar-AE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∗</m:t>
                              </m:r>
                              <m:r>
                                <a:rPr lang="ar-AE" smtClean="0">
                                  <a:solidFill>
                                    <a:srgbClr val="238D46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𝑃</m:t>
                              </m:r>
                              <m:r>
                                <a:rPr lang="ar-AE" smtClean="0">
                                  <a:solidFill>
                                    <a:srgbClr val="238D46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(</m:t>
                              </m:r>
                              <m:r>
                                <a:rPr lang="ar-AE" smtClean="0">
                                  <a:solidFill>
                                    <a:srgbClr val="238D46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𝑆</m:t>
                              </m:r>
                              <m:r>
                                <a:rPr lang="ar-AE" smtClean="0">
                                  <a:solidFill>
                                    <a:srgbClr val="238D46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|</m:t>
                              </m:r>
                              <m:r>
                                <a:rPr lang="ar-AE" smtClean="0">
                                  <a:solidFill>
                                    <a:srgbClr val="238D46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𝑀</m:t>
                              </m:r>
                              <m:r>
                                <a:rPr lang="ar-AE" smtClean="0">
                                  <a:solidFill>
                                    <a:srgbClr val="238D46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,</m:t>
                              </m:r>
                              <m:r>
                                <a:rPr lang="ar-AE" smtClean="0">
                                  <a:solidFill>
                                    <a:srgbClr val="238D46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𝑅</m:t>
                              </m:r>
                              <m:r>
                                <a:rPr lang="ar-AE" smtClean="0">
                                  <a:solidFill>
                                    <a:srgbClr val="238D46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de-DE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de-DE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4. Plug in </a:t>
                </a:r>
                <a:r>
                  <a:rPr lang="de-DE" dirty="0" err="1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values</a:t>
                </a:r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:</a:t>
                </a:r>
              </a:p>
              <a:p>
                <a:endParaRPr lang="de-DE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𝑃</m:t>
                      </m:r>
                      <m:d>
                        <m:dPr>
                          <m:ctrlPr>
                            <a:rPr lang="de-DE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de-D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𝑅</m:t>
                          </m:r>
                          <m:r>
                            <a:rPr lang="de-D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=</m:t>
                          </m:r>
                          <m:r>
                            <a:rPr lang="de-D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0</m:t>
                          </m:r>
                        </m:e>
                        <m:e>
                          <m:r>
                            <a:rPr lang="de-D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𝑀</m:t>
                          </m:r>
                          <m:r>
                            <a:rPr lang="de-D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=</m:t>
                          </m:r>
                          <m:r>
                            <a:rPr lang="de-D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0</m:t>
                          </m:r>
                          <m:r>
                            <a:rPr lang="de-D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,</m:t>
                          </m:r>
                          <m:r>
                            <a:rPr lang="de-D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𝑆</m:t>
                          </m:r>
                          <m:r>
                            <a:rPr lang="de-D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=</m:t>
                          </m:r>
                          <m:r>
                            <a:rPr lang="de-D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0</m:t>
                          </m:r>
                        </m:e>
                      </m:d>
                      <m:r>
                        <a:rPr lang="de-D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</m:oMath>
                  </m:oMathPara>
                </a14:m>
                <a:endParaRPr lang="de-DE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de-DE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ar-AE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ar-AE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lang="ar-AE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𝑅</m:t>
                              </m:r>
                              <m:r>
                                <a:rPr lang="de-DE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=</m:t>
                              </m:r>
                              <m:r>
                                <a:rPr lang="de-DE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0</m:t>
                              </m:r>
                            </m:e>
                          </m:d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∗</m:t>
                          </m:r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𝑃</m:t>
                          </m:r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(</m:t>
                          </m:r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𝑆</m:t>
                          </m:r>
                          <m:r>
                            <a:rPr lang="de-D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=</m:t>
                          </m:r>
                          <m:r>
                            <a:rPr lang="de-D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0</m:t>
                          </m:r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|</m:t>
                          </m:r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𝑀</m:t>
                          </m:r>
                          <m:r>
                            <a:rPr lang="de-D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=</m:t>
                          </m:r>
                          <m:r>
                            <a:rPr lang="de-D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0</m:t>
                          </m:r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,</m:t>
                          </m:r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𝑅</m:t>
                          </m:r>
                          <m:r>
                            <a:rPr lang="de-D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=</m:t>
                          </m:r>
                          <m:r>
                            <a:rPr lang="de-D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0</m:t>
                          </m:r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)</m:t>
                          </m:r>
                        </m:num>
                        <m:den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ar-AE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lang="ar-AE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𝑅</m:t>
                              </m:r>
                              <m:r>
                                <a:rPr lang="de-DE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=</m:t>
                              </m:r>
                              <m:r>
                                <a:rPr lang="de-DE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0</m:t>
                              </m:r>
                            </m:e>
                          </m:d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∗</m:t>
                          </m:r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ar-AE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lang="ar-AE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𝑆</m:t>
                              </m:r>
                              <m:r>
                                <a:rPr lang="de-DE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=</m:t>
                              </m:r>
                              <m:r>
                                <a:rPr lang="de-DE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ar-AE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𝑀</m:t>
                              </m:r>
                              <m:r>
                                <a:rPr lang="de-DE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=</m:t>
                              </m:r>
                              <m:r>
                                <a:rPr lang="de-DE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0</m:t>
                              </m:r>
                              <m:r>
                                <a:rPr lang="ar-AE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,</m:t>
                              </m:r>
                              <m:r>
                                <a:rPr lang="ar-AE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𝑅</m:t>
                              </m:r>
                              <m:r>
                                <a:rPr lang="de-DE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=</m:t>
                              </m:r>
                              <m:r>
                                <a:rPr lang="de-DE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0</m:t>
                              </m:r>
                            </m:e>
                          </m:d>
                          <m:r>
                            <a:rPr lang="de-D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+</m:t>
                          </m:r>
                          <m:r>
                            <a:rPr lang="de-D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de-DE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lang="de-DE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𝑅</m:t>
                              </m:r>
                              <m:r>
                                <a:rPr lang="de-DE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=</m:t>
                              </m:r>
                              <m:r>
                                <a:rPr lang="de-DE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1</m:t>
                              </m:r>
                            </m:e>
                          </m:d>
                          <m:r>
                            <a:rPr lang="de-D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∗</m:t>
                          </m:r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ar-AE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lang="ar-AE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𝑆</m:t>
                              </m:r>
                              <m:r>
                                <a:rPr lang="de-DE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=</m:t>
                              </m:r>
                              <m:r>
                                <a:rPr lang="de-DE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ar-AE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𝑀</m:t>
                              </m:r>
                              <m:r>
                                <a:rPr lang="de-DE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=</m:t>
                              </m:r>
                              <m:r>
                                <a:rPr lang="de-DE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0</m:t>
                              </m:r>
                              <m:r>
                                <a:rPr lang="ar-AE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,</m:t>
                              </m:r>
                              <m:r>
                                <a:rPr lang="ar-AE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𝑅</m:t>
                              </m:r>
                              <m:r>
                                <a:rPr lang="de-DE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=</m:t>
                              </m:r>
                              <m:r>
                                <a:rPr lang="de-DE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0</m:t>
                              </m:r>
                            </m:e>
                          </m:d>
                        </m:den>
                      </m:f>
                      <m:r>
                        <a:rPr lang="de-D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≈</m:t>
                      </m:r>
                      <m:r>
                        <a:rPr lang="de-D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0</m:t>
                      </m:r>
                      <m:r>
                        <a:rPr lang="de-D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,</m:t>
                      </m:r>
                      <m:r>
                        <a:rPr lang="de-D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111</m:t>
                      </m:r>
                    </m:oMath>
                  </m:oMathPara>
                </a14:m>
                <a:endParaRPr lang="de-DE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de-DE" u="sng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69636E9A-0645-4C5B-9608-879DA552FA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56" y="381000"/>
                <a:ext cx="8974944" cy="6697539"/>
              </a:xfrm>
              <a:prstGeom prst="rect">
                <a:avLst/>
              </a:prstGeom>
              <a:blipFill>
                <a:blip r:embed="rId3"/>
                <a:stretch>
                  <a:fillRect l="-61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feld 23">
            <a:extLst>
              <a:ext uri="{FF2B5EF4-FFF2-40B4-BE49-F238E27FC236}">
                <a16:creationId xmlns:a16="http://schemas.microsoft.com/office/drawing/2014/main" id="{61F78E0C-A2D1-4467-B21B-8828DD7DAA49}"/>
              </a:ext>
            </a:extLst>
          </p:cNvPr>
          <p:cNvSpPr txBox="1"/>
          <p:nvPr/>
        </p:nvSpPr>
        <p:spPr>
          <a:xfrm>
            <a:off x="4700062" y="2971800"/>
            <a:ext cx="4177243" cy="286232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Probability of an malfunction in BBB is reduced due to observing the malfunction of the micro.</a:t>
            </a:r>
          </a:p>
          <a:p>
            <a:endParaRPr lang="en-US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This is referred to as “explaining away”:</a:t>
            </a:r>
          </a:p>
          <a:p>
            <a:endParaRPr lang="en-US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Finding out that the micro actually isn´t working properly explains that the recording wasn´t successful and thus explains away a malfunction in BBB.</a:t>
            </a:r>
            <a:endParaRPr lang="de-DE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6" name="Pfeil: nach links und rechts 25">
            <a:extLst>
              <a:ext uri="{FF2B5EF4-FFF2-40B4-BE49-F238E27FC236}">
                <a16:creationId xmlns:a16="http://schemas.microsoft.com/office/drawing/2014/main" id="{36E18F01-F7C4-4D7D-A856-5C9E0320D908}"/>
              </a:ext>
            </a:extLst>
          </p:cNvPr>
          <p:cNvSpPr/>
          <p:nvPr/>
        </p:nvSpPr>
        <p:spPr>
          <a:xfrm rot="710631">
            <a:off x="4101121" y="1687408"/>
            <a:ext cx="1414322" cy="387037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5521927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ChangeArrowheads="1"/>
          </p:cNvSpPr>
          <p:nvPr/>
        </p:nvSpPr>
        <p:spPr bwMode="auto">
          <a:xfrm>
            <a:off x="7842250" y="452438"/>
            <a:ext cx="1301750" cy="6405562"/>
          </a:xfrm>
          <a:prstGeom prst="rect">
            <a:avLst/>
          </a:prstGeom>
          <a:solidFill>
            <a:srgbClr val="DFDCC7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charset="0"/>
              <a:defRPr sz="2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de-DE" altLang="de-DE" sz="1800" b="0"/>
          </a:p>
        </p:txBody>
      </p:sp>
      <p:pic>
        <p:nvPicPr>
          <p:cNvPr id="722948" name="Picture 4" descr="Timerbalk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0913" y="1447800"/>
            <a:ext cx="231775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32" name="Text Box 5"/>
          <p:cNvSpPr txBox="1">
            <a:spLocks noChangeArrowheads="1"/>
          </p:cNvSpPr>
          <p:nvPr/>
        </p:nvSpPr>
        <p:spPr bwMode="auto">
          <a:xfrm rot="-5400000">
            <a:off x="7862887" y="3244851"/>
            <a:ext cx="8096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charset="0"/>
              <a:defRPr sz="2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de-DE" sz="1800" dirty="0" err="1"/>
              <a:t>Timer</a:t>
            </a:r>
            <a:endParaRPr lang="de-DE" altLang="de-DE" sz="1800" dirty="0"/>
          </a:p>
        </p:txBody>
      </p:sp>
      <p:sp>
        <p:nvSpPr>
          <p:cNvPr id="22533" name="Text Box 6"/>
          <p:cNvSpPr txBox="1">
            <a:spLocks noChangeArrowheads="1"/>
          </p:cNvSpPr>
          <p:nvPr/>
        </p:nvSpPr>
        <p:spPr bwMode="auto">
          <a:xfrm>
            <a:off x="7842250" y="6415088"/>
            <a:ext cx="6540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charset="0"/>
              <a:defRPr sz="2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de-DE" sz="1800" b="0"/>
              <a:t>Stop</a:t>
            </a:r>
          </a:p>
        </p:txBody>
      </p:sp>
      <p:sp>
        <p:nvSpPr>
          <p:cNvPr id="22534" name="Text Box 7"/>
          <p:cNvSpPr txBox="1">
            <a:spLocks noChangeArrowheads="1"/>
          </p:cNvSpPr>
          <p:nvPr/>
        </p:nvSpPr>
        <p:spPr bwMode="auto">
          <a:xfrm>
            <a:off x="7866063" y="1309688"/>
            <a:ext cx="6667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charset="0"/>
              <a:defRPr sz="2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de-DE" sz="1800" b="0"/>
              <a:t>Start</a:t>
            </a:r>
          </a:p>
        </p:txBody>
      </p:sp>
      <p:sp>
        <p:nvSpPr>
          <p:cNvPr id="22535" name="Rectangle 8"/>
          <p:cNvSpPr>
            <a:spLocks/>
          </p:cNvSpPr>
          <p:nvPr/>
        </p:nvSpPr>
        <p:spPr bwMode="auto">
          <a:xfrm>
            <a:off x="457200" y="0"/>
            <a:ext cx="82296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charset="0"/>
              <a:defRPr sz="2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de-DE">
                <a:solidFill>
                  <a:schemeClr val="bg1"/>
                </a:solidFill>
              </a:rPr>
              <a:t>Questionnaire</a:t>
            </a:r>
          </a:p>
        </p:txBody>
      </p:sp>
      <p:sp>
        <p:nvSpPr>
          <p:cNvPr id="22537" name="Textfeld 10"/>
          <p:cNvSpPr txBox="1">
            <a:spLocks noChangeArrowheads="1"/>
          </p:cNvSpPr>
          <p:nvPr/>
        </p:nvSpPr>
        <p:spPr bwMode="auto">
          <a:xfrm>
            <a:off x="8305800" y="0"/>
            <a:ext cx="838200" cy="1108075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charset="0"/>
              <a:defRPr sz="2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de-DE" sz="6600" b="0">
                <a:latin typeface="Adobe Ming Std L" pitchFamily="18" charset="-128"/>
                <a:ea typeface="Adobe Ming Std L" pitchFamily="18" charset="-128"/>
              </a:rPr>
              <a:t>Q</a:t>
            </a:r>
          </a:p>
        </p:txBody>
      </p:sp>
      <p:sp>
        <p:nvSpPr>
          <p:cNvPr id="9" name="Rechteck 8"/>
          <p:cNvSpPr/>
          <p:nvPr/>
        </p:nvSpPr>
        <p:spPr>
          <a:xfrm>
            <a:off x="-152400" y="376238"/>
            <a:ext cx="8534400" cy="152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pic>
        <p:nvPicPr>
          <p:cNvPr id="2" name="Kai_Engel_-_06_-_Changing_Reality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390813" y="6451600"/>
            <a:ext cx="406400" cy="406400"/>
          </a:xfrm>
          <a:prstGeom prst="rect">
            <a:avLst/>
          </a:prstGeom>
        </p:spPr>
      </p:pic>
      <p:sp>
        <p:nvSpPr>
          <p:cNvPr id="3" name="Textfeld 2"/>
          <p:cNvSpPr txBox="1"/>
          <p:nvPr/>
        </p:nvSpPr>
        <p:spPr>
          <a:xfrm>
            <a:off x="4860167" y="6643300"/>
            <a:ext cx="28360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freemusicarchive.org/music/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Kai_Engel</a:t>
            </a:r>
            <a:r>
              <a:rPr lang="en-US" sz="1200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789849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6" dur="300000"/>
                                        <p:tgtEl>
                                          <p:spTgt spid="7229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99999"/>
                                          </p:stCondLst>
                                        </p:cTn>
                                        <p:tgtEl>
                                          <p:spTgt spid="722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0877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8"/>
          <p:cNvSpPr>
            <a:spLocks/>
          </p:cNvSpPr>
          <p:nvPr/>
        </p:nvSpPr>
        <p:spPr bwMode="auto">
          <a:xfrm>
            <a:off x="457200" y="0"/>
            <a:ext cx="82296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charset="0"/>
              <a:defRPr sz="2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de-DE">
                <a:solidFill>
                  <a:schemeClr val="bg1"/>
                </a:solidFill>
              </a:rPr>
              <a:t>Questionnaire</a:t>
            </a:r>
          </a:p>
        </p:txBody>
      </p:sp>
      <p:sp>
        <p:nvSpPr>
          <p:cNvPr id="15" name="Rechteck 14"/>
          <p:cNvSpPr/>
          <p:nvPr/>
        </p:nvSpPr>
        <p:spPr>
          <a:xfrm>
            <a:off x="0" y="381000"/>
            <a:ext cx="9144000" cy="1524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23558" name="Textfeld 8"/>
          <p:cNvSpPr txBox="1">
            <a:spLocks noChangeArrowheads="1"/>
          </p:cNvSpPr>
          <p:nvPr/>
        </p:nvSpPr>
        <p:spPr bwMode="auto">
          <a:xfrm>
            <a:off x="8420100" y="0"/>
            <a:ext cx="723900" cy="923925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charset="0"/>
              <a:defRPr sz="2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de-DE" altLang="de-DE" sz="5400" b="0">
                <a:latin typeface="Adobe Ming Std L" pitchFamily="18" charset="-128"/>
                <a:ea typeface="Adobe Ming Std L" pitchFamily="18" charset="-128"/>
              </a:rPr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24258846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7F9F1B-02C1-4D5E-80F0-C261D1EB3A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9CAD7BE-6A00-4300-8D23-D87BE05CE5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Neuroinformatics - Prof. Dr. Gordon Pipa</a:t>
            </a:r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4FF8C07-1F03-4B7B-9CE6-BC2931D32B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9915"/>
            <a:ext cx="9144000" cy="6854873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55819610-F617-40BC-B5FE-0887F93AFC0E}"/>
              </a:ext>
            </a:extLst>
          </p:cNvPr>
          <p:cNvSpPr txBox="1"/>
          <p:nvPr/>
        </p:nvSpPr>
        <p:spPr>
          <a:xfrm rot="2069043">
            <a:off x="3503773" y="3355349"/>
            <a:ext cx="2136454" cy="1015663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6000" b="1" dirty="0">
                <a:solidFill>
                  <a:srgbClr val="FF0000"/>
                </a:solidFill>
              </a:rPr>
              <a:t>OLD</a:t>
            </a:r>
          </a:p>
        </p:txBody>
      </p:sp>
    </p:spTree>
    <p:extLst>
      <p:ext uri="{BB962C8B-B14F-4D97-AF65-F5344CB8AC3E}">
        <p14:creationId xmlns:p14="http://schemas.microsoft.com/office/powerpoint/2010/main" val="17385706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8397"/>
    </mc:Choice>
    <mc:Fallback>
      <p:transition spd="slow" advTm="308397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9219" name="Rectangle 3"/>
              <p:cNvSpPr>
                <a:spLocks noGrp="1"/>
              </p:cNvSpPr>
              <p:nvPr>
                <p:ph type="body" idx="4294967295"/>
              </p:nvPr>
            </p:nvSpPr>
            <p:spPr>
              <a:xfrm>
                <a:off x="457199" y="800100"/>
                <a:ext cx="4798219" cy="5753100"/>
              </a:xfrm>
            </p:spPr>
            <p:txBody>
              <a:bodyPr/>
              <a:lstStyle/>
              <a:p>
                <a:pPr marL="0" indent="0" eaLnBrk="1" hangingPunct="1">
                  <a:lnSpc>
                    <a:spcPct val="90000"/>
                  </a:lnSpc>
                </a:pPr>
                <a:r>
                  <a:rPr lang="en-US" sz="1800" dirty="0"/>
                  <a:t>It is worth spending a moment to understand further the possible surprising behavior of the graph. Consider a particular instance of such a graph corresponding to a problem with three binary random variables related to a working recording using </a:t>
                </a:r>
                <a:r>
                  <a:rPr lang="en-US" sz="1800" dirty="0" err="1"/>
                  <a:t>BigBlueButton</a:t>
                </a:r>
                <a:r>
                  <a:rPr lang="en-US" sz="1800" dirty="0"/>
                  <a:t>.</a:t>
                </a:r>
              </a:p>
              <a:p>
                <a:pPr marL="0" indent="0" eaLnBrk="1" hangingPunct="1">
                  <a:lnSpc>
                    <a:spcPct val="90000"/>
                  </a:lnSpc>
                </a:pPr>
                <a:endParaRPr lang="en-US" sz="1800" b="0" dirty="0"/>
              </a:p>
              <a:p>
                <a:pPr marL="0" indent="0" eaLnBrk="1" hangingPunct="1">
                  <a:lnSpc>
                    <a:spcPct val="90000"/>
                  </a:lnSpc>
                </a:pPr>
                <a:r>
                  <a:rPr lang="en-US" sz="1800" b="0" dirty="0"/>
                  <a:t>The variables are called:</a:t>
                </a:r>
              </a:p>
              <a:p>
                <a:pPr marL="0" indent="0" eaLnBrk="1" hangingPunct="1">
                  <a:lnSpc>
                    <a:spcPct val="90000"/>
                  </a:lnSpc>
                  <a:buFont typeface="Arial" charset="0"/>
                  <a:buChar char="•"/>
                </a:pPr>
                <a:endParaRPr lang="en-US" sz="1800" b="0" i="1" dirty="0">
                  <a:latin typeface="Cambria Math" panose="02040503050406030204" pitchFamily="18" charset="0"/>
                </a:endParaRPr>
              </a:p>
              <a:p>
                <a:pPr marL="0" indent="0" eaLnBrk="1" hangingPunct="1">
                  <a:lnSpc>
                    <a:spcPct val="90000"/>
                  </a:lnSpc>
                  <a:buFont typeface="Arial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de-DE" sz="1200" b="0" dirty="0"/>
                  <a:t> - </a:t>
                </a:r>
                <a:r>
                  <a:rPr lang="de-DE" sz="1800" b="0" dirty="0" err="1"/>
                  <a:t>Microphone</a:t>
                </a:r>
                <a:r>
                  <a:rPr lang="de-DE" sz="1800" b="0" dirty="0"/>
                  <a:t> </a:t>
                </a:r>
                <a:r>
                  <a:rPr lang="de-DE" sz="1800" b="0" dirty="0" err="1"/>
                  <a:t>state</a:t>
                </a:r>
                <a:r>
                  <a:rPr lang="de-DE" sz="1800" b="0" dirty="0"/>
                  <a:t> – </a:t>
                </a:r>
                <a:r>
                  <a:rPr lang="de-DE" sz="1800" b="0" dirty="0" err="1"/>
                  <a:t>that</a:t>
                </a:r>
                <a:r>
                  <a:rPr lang="de-DE" sz="1800" b="0" dirty="0"/>
                  <a:t> </a:t>
                </a:r>
                <a:r>
                  <a:rPr lang="de-DE" sz="1800" b="0" dirty="0" err="1"/>
                  <a:t>is</a:t>
                </a:r>
                <a:r>
                  <a:rPr lang="de-DE" sz="1800" b="0" dirty="0"/>
                  <a:t> </a:t>
                </a:r>
                <a:r>
                  <a:rPr lang="de-DE" sz="1800" b="0" dirty="0" err="1"/>
                  <a:t>either</a:t>
                </a:r>
                <a:r>
                  <a:rPr lang="de-DE" sz="1800" b="0" dirty="0"/>
                  <a:t> </a:t>
                </a:r>
                <a:r>
                  <a:rPr lang="de-DE" sz="1800" b="0" dirty="0" err="1"/>
                  <a:t>working</a:t>
                </a:r>
                <a:r>
                  <a:rPr lang="de-DE" sz="1800" b="0" dirty="0"/>
                  <a:t> (M=1) </a:t>
                </a:r>
                <a:r>
                  <a:rPr lang="de-DE" sz="1800" b="0" dirty="0" err="1"/>
                  <a:t>or</a:t>
                </a:r>
                <a:r>
                  <a:rPr lang="de-DE" sz="1800" b="0" dirty="0"/>
                  <a:t> not </a:t>
                </a:r>
                <a:r>
                  <a:rPr lang="de-DE" sz="1800" b="0" dirty="0" err="1"/>
                  <a:t>working</a:t>
                </a:r>
                <a:r>
                  <a:rPr lang="de-DE" sz="1800" b="0" dirty="0"/>
                  <a:t> (M=0; </a:t>
                </a:r>
                <a:r>
                  <a:rPr lang="de-DE" sz="1800" b="0" dirty="0" err="1"/>
                  <a:t>broken</a:t>
                </a:r>
                <a:r>
                  <a:rPr lang="de-DE" sz="1800" b="0" dirty="0"/>
                  <a:t>, </a:t>
                </a:r>
                <a:r>
                  <a:rPr lang="de-DE" sz="1800" b="0" dirty="0" err="1"/>
                  <a:t>connection</a:t>
                </a:r>
                <a:r>
                  <a:rPr lang="de-DE" sz="1800" b="0" dirty="0"/>
                  <a:t> </a:t>
                </a:r>
                <a:r>
                  <a:rPr lang="de-DE" sz="1800" b="0" dirty="0" err="1"/>
                  <a:t>issues</a:t>
                </a:r>
                <a:r>
                  <a:rPr lang="de-DE" sz="1800" b="0" dirty="0"/>
                  <a:t>, not </a:t>
                </a:r>
                <a:r>
                  <a:rPr lang="de-DE" sz="1800" b="0" dirty="0" err="1"/>
                  <a:t>plugged</a:t>
                </a:r>
                <a:r>
                  <a:rPr lang="de-DE" sz="1800" b="0" dirty="0"/>
                  <a:t> in etc.)</a:t>
                </a:r>
              </a:p>
              <a:p>
                <a:pPr marL="0" indent="0" eaLnBrk="1" hangingPunct="1">
                  <a:lnSpc>
                    <a:spcPct val="90000"/>
                  </a:lnSpc>
                  <a:buFont typeface="Arial" charset="0"/>
                  <a:buChar char="•"/>
                </a:pPr>
                <a:endParaRPr lang="de-DE" sz="1800" b="0" dirty="0"/>
              </a:p>
              <a:p>
                <a:pPr marL="0" indent="0" eaLnBrk="1" hangingPunct="1">
                  <a:lnSpc>
                    <a:spcPct val="90000"/>
                  </a:lnSpc>
                  <a:buFont typeface="Arial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de-DE" sz="1200" b="0" dirty="0"/>
                  <a:t> </a:t>
                </a:r>
                <a:r>
                  <a:rPr lang="de-DE" sz="1800" b="0" dirty="0"/>
                  <a:t>- Recording </a:t>
                </a:r>
                <a:r>
                  <a:rPr lang="de-DE" sz="1800" b="0" dirty="0" err="1"/>
                  <a:t>app</a:t>
                </a:r>
                <a:r>
                  <a:rPr lang="de-DE" sz="1800" b="0" dirty="0"/>
                  <a:t> in BBB – </a:t>
                </a:r>
                <a:r>
                  <a:rPr lang="de-DE" sz="1800" b="0" dirty="0" err="1"/>
                  <a:t>That</a:t>
                </a:r>
                <a:r>
                  <a:rPr lang="de-DE" sz="1800" b="0" dirty="0"/>
                  <a:t> </a:t>
                </a:r>
                <a:r>
                  <a:rPr lang="de-DE" sz="1800" b="0" dirty="0" err="1"/>
                  <a:t>is</a:t>
                </a:r>
                <a:r>
                  <a:rPr lang="de-DE" sz="1800" b="0" dirty="0"/>
                  <a:t> </a:t>
                </a:r>
                <a:r>
                  <a:rPr lang="de-DE" sz="1800" b="0" dirty="0" err="1"/>
                  <a:t>working</a:t>
                </a:r>
                <a:r>
                  <a:rPr lang="de-DE" sz="1800" b="0" dirty="0"/>
                  <a:t> </a:t>
                </a:r>
                <a:r>
                  <a:rPr lang="de-DE" sz="1800" b="0" dirty="0" err="1"/>
                  <a:t>properly</a:t>
                </a:r>
                <a:r>
                  <a:rPr lang="de-DE" sz="1800" b="0" dirty="0"/>
                  <a:t> (R=1) </a:t>
                </a:r>
                <a:r>
                  <a:rPr lang="de-DE" sz="1800" b="0" dirty="0" err="1"/>
                  <a:t>or</a:t>
                </a:r>
                <a:r>
                  <a:rPr lang="de-DE" sz="1800" b="0" dirty="0"/>
                  <a:t> </a:t>
                </a:r>
                <a:r>
                  <a:rPr lang="de-DE" sz="1800" b="0" dirty="0" err="1"/>
                  <a:t>has</a:t>
                </a:r>
                <a:r>
                  <a:rPr lang="de-DE" sz="1800" b="0" dirty="0"/>
                  <a:t> a </a:t>
                </a:r>
                <a:r>
                  <a:rPr lang="de-DE" sz="1800" b="0" dirty="0" err="1"/>
                  <a:t>malfuction</a:t>
                </a:r>
                <a:r>
                  <a:rPr lang="de-DE" sz="1800" b="0" dirty="0"/>
                  <a:t> due </a:t>
                </a:r>
                <a:r>
                  <a:rPr lang="de-DE" sz="1800" b="0" dirty="0" err="1"/>
                  <a:t>to</a:t>
                </a:r>
                <a:r>
                  <a:rPr lang="de-DE" sz="1800" b="0" dirty="0"/>
                  <a:t> </a:t>
                </a:r>
                <a:r>
                  <a:rPr lang="de-DE" sz="1800" b="0" dirty="0" err="1"/>
                  <a:t>server</a:t>
                </a:r>
                <a:r>
                  <a:rPr lang="de-DE" sz="1800" b="0" dirty="0"/>
                  <a:t> </a:t>
                </a:r>
                <a:r>
                  <a:rPr lang="de-DE" sz="1800" b="0" dirty="0" err="1"/>
                  <a:t>issues</a:t>
                </a:r>
                <a:r>
                  <a:rPr lang="de-DE" sz="1800" b="0" dirty="0"/>
                  <a:t> (R=0)</a:t>
                </a:r>
              </a:p>
              <a:p>
                <a:pPr marL="0" indent="0" eaLnBrk="1" hangingPunct="1">
                  <a:lnSpc>
                    <a:spcPct val="90000"/>
                  </a:lnSpc>
                  <a:buFont typeface="Arial" charset="0"/>
                  <a:buChar char="•"/>
                </a:pPr>
                <a:endParaRPr lang="de-DE" sz="1800" b="0" dirty="0"/>
              </a:p>
              <a:p>
                <a:pPr marL="0" indent="0" eaLnBrk="1" hangingPunct="1">
                  <a:lnSpc>
                    <a:spcPct val="90000"/>
                  </a:lnSpc>
                  <a:buFont typeface="Arial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de-DE" sz="1800" b="0" dirty="0"/>
                  <a:t> - </a:t>
                </a:r>
                <a:r>
                  <a:rPr lang="de-DE" sz="1800" b="0" dirty="0" err="1"/>
                  <a:t>Recorded</a:t>
                </a:r>
                <a:r>
                  <a:rPr lang="de-DE" sz="1800" b="0" dirty="0"/>
                  <a:t> </a:t>
                </a:r>
                <a:r>
                  <a:rPr lang="de-DE" sz="1800" b="0" dirty="0" err="1"/>
                  <a:t>session</a:t>
                </a:r>
                <a:r>
                  <a:rPr lang="de-DE" sz="1800" b="0" dirty="0"/>
                  <a:t> – </a:t>
                </a:r>
                <a:r>
                  <a:rPr lang="de-DE" sz="1800" b="0" dirty="0" err="1"/>
                  <a:t>That</a:t>
                </a:r>
                <a:r>
                  <a:rPr lang="de-DE" sz="1800" b="0" dirty="0"/>
                  <a:t> was </a:t>
                </a:r>
                <a:r>
                  <a:rPr lang="de-DE" sz="1800" b="0" dirty="0" err="1"/>
                  <a:t>succesfull</a:t>
                </a:r>
                <a:r>
                  <a:rPr lang="de-DE" sz="1800" b="0" dirty="0"/>
                  <a:t> (S=1) </a:t>
                </a:r>
                <a:r>
                  <a:rPr lang="de-DE" sz="1800" b="0" dirty="0" err="1"/>
                  <a:t>or</a:t>
                </a:r>
                <a:r>
                  <a:rPr lang="de-DE" sz="1800" b="0" dirty="0"/>
                  <a:t> </a:t>
                </a:r>
                <a:r>
                  <a:rPr lang="de-DE" sz="1800" b="0" dirty="0" err="1"/>
                  <a:t>unsuccesfull</a:t>
                </a:r>
                <a:r>
                  <a:rPr lang="de-DE" sz="1800" b="0" dirty="0"/>
                  <a:t> (S=0)</a:t>
                </a:r>
              </a:p>
              <a:p>
                <a:pPr marL="0" indent="0" eaLnBrk="1" hangingPunct="1">
                  <a:lnSpc>
                    <a:spcPct val="90000"/>
                  </a:lnSpc>
                  <a:buFont typeface="Arial" charset="0"/>
                  <a:buChar char="•"/>
                </a:pPr>
                <a:endParaRPr lang="de-DE" sz="1800" b="0" dirty="0"/>
              </a:p>
              <a:p>
                <a:pPr marL="0" indent="0" eaLnBrk="1" hangingPunct="1">
                  <a:lnSpc>
                    <a:spcPct val="90000"/>
                  </a:lnSpc>
                  <a:buFont typeface="Arial" charset="0"/>
                  <a:buChar char="•"/>
                </a:pPr>
                <a:endParaRPr lang="de-DE" sz="1800" b="0" dirty="0"/>
              </a:p>
            </p:txBody>
          </p:sp>
        </mc:Choice>
        <mc:Fallback>
          <p:sp>
            <p:nvSpPr>
              <p:cNvPr id="921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457199" y="800100"/>
                <a:ext cx="4798219" cy="5753100"/>
              </a:xfrm>
              <a:blipFill>
                <a:blip r:embed="rId3"/>
                <a:stretch>
                  <a:fillRect l="-1017" t="-953" r="-88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Webkonferenzen | Landeshauptstadt Wiesbaden">
            <a:extLst>
              <a:ext uri="{FF2B5EF4-FFF2-40B4-BE49-F238E27FC236}">
                <a16:creationId xmlns:a16="http://schemas.microsoft.com/office/drawing/2014/main" id="{6364F1C6-7695-40B3-9952-57D5F1AA3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0521" y="851631"/>
            <a:ext cx="2747962" cy="1648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Ellipse 1">
            <a:extLst>
              <a:ext uri="{FF2B5EF4-FFF2-40B4-BE49-F238E27FC236}">
                <a16:creationId xmlns:a16="http://schemas.microsoft.com/office/drawing/2014/main" id="{EC07FE10-2991-464B-A9BA-737FB6C547D1}"/>
              </a:ext>
            </a:extLst>
          </p:cNvPr>
          <p:cNvSpPr/>
          <p:nvPr/>
        </p:nvSpPr>
        <p:spPr>
          <a:xfrm>
            <a:off x="5904633" y="3919062"/>
            <a:ext cx="533400" cy="522924"/>
          </a:xfrm>
          <a:prstGeom prst="ellipse">
            <a:avLst/>
          </a:prstGeom>
          <a:solidFill>
            <a:schemeClr val="bg1"/>
          </a:solidFill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10ABD485-FC61-4CA9-8513-C1744EF95C50}"/>
              </a:ext>
            </a:extLst>
          </p:cNvPr>
          <p:cNvSpPr/>
          <p:nvPr/>
        </p:nvSpPr>
        <p:spPr>
          <a:xfrm>
            <a:off x="8124372" y="3919062"/>
            <a:ext cx="533400" cy="522924"/>
          </a:xfrm>
          <a:prstGeom prst="ellipse">
            <a:avLst/>
          </a:prstGeom>
          <a:solidFill>
            <a:schemeClr val="bg1"/>
          </a:solidFill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1DEC39EA-E72E-4725-875E-852CEC325C36}"/>
              </a:ext>
            </a:extLst>
          </p:cNvPr>
          <p:cNvSpPr/>
          <p:nvPr/>
        </p:nvSpPr>
        <p:spPr>
          <a:xfrm>
            <a:off x="7014502" y="5105400"/>
            <a:ext cx="533400" cy="522924"/>
          </a:xfrm>
          <a:prstGeom prst="ellipse">
            <a:avLst/>
          </a:prstGeom>
          <a:solidFill>
            <a:schemeClr val="bg1"/>
          </a:solidFill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3FC44514-231E-4FB0-99D5-E9C056B8B8BC}"/>
              </a:ext>
            </a:extLst>
          </p:cNvPr>
          <p:cNvCxnSpPr>
            <a:cxnSpLocks/>
            <a:stCxn id="2" idx="5"/>
            <a:endCxn id="7" idx="1"/>
          </p:cNvCxnSpPr>
          <p:nvPr/>
        </p:nvCxnSpPr>
        <p:spPr>
          <a:xfrm>
            <a:off x="6359918" y="4365406"/>
            <a:ext cx="732699" cy="816574"/>
          </a:xfrm>
          <a:prstGeom prst="straightConnector1">
            <a:avLst/>
          </a:prstGeom>
          <a:ln w="28575">
            <a:solidFill>
              <a:srgbClr val="FF33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9CB592AE-4BDF-49C5-8FD7-0B13B2A850FC}"/>
              </a:ext>
            </a:extLst>
          </p:cNvPr>
          <p:cNvCxnSpPr>
            <a:cxnSpLocks/>
            <a:stCxn id="6" idx="3"/>
            <a:endCxn id="7" idx="7"/>
          </p:cNvCxnSpPr>
          <p:nvPr/>
        </p:nvCxnSpPr>
        <p:spPr>
          <a:xfrm flipH="1">
            <a:off x="7469787" y="4365406"/>
            <a:ext cx="732700" cy="816574"/>
          </a:xfrm>
          <a:prstGeom prst="straightConnector1">
            <a:avLst/>
          </a:prstGeom>
          <a:ln w="28575">
            <a:solidFill>
              <a:srgbClr val="FF33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>
            <a:extLst>
              <a:ext uri="{FF2B5EF4-FFF2-40B4-BE49-F238E27FC236}">
                <a16:creationId xmlns:a16="http://schemas.microsoft.com/office/drawing/2014/main" id="{3A9855FD-FCB5-42CE-90D0-68A7D606DEDC}"/>
              </a:ext>
            </a:extLst>
          </p:cNvPr>
          <p:cNvSpPr txBox="1"/>
          <p:nvPr/>
        </p:nvSpPr>
        <p:spPr>
          <a:xfrm>
            <a:off x="7809633" y="3994882"/>
            <a:ext cx="345955" cy="3705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dirty="0"/>
              <a:t>R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5C8395DC-B1F5-4DDD-A032-8C243A19D1D7}"/>
              </a:ext>
            </a:extLst>
          </p:cNvPr>
          <p:cNvSpPr txBox="1"/>
          <p:nvPr/>
        </p:nvSpPr>
        <p:spPr>
          <a:xfrm>
            <a:off x="5523633" y="3994882"/>
            <a:ext cx="345955" cy="3705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dirty="0"/>
              <a:t>M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3567BA22-F0CB-4987-A1DF-8167B31F4AE9}"/>
              </a:ext>
            </a:extLst>
          </p:cNvPr>
          <p:cNvSpPr txBox="1"/>
          <p:nvPr/>
        </p:nvSpPr>
        <p:spPr>
          <a:xfrm>
            <a:off x="6701678" y="5219890"/>
            <a:ext cx="345955" cy="3705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dirty="0"/>
              <a:t>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7F9F1B-02C1-4D5E-80F0-C261D1EB3A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8EE072C-3119-4412-BE3C-CFAB86C262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9CAD7BE-6A00-4300-8D23-D87BE05CE5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Neuroinformatics - Prof. Dr. Gordon Pipa</a:t>
            </a:r>
            <a:endParaRPr lang="en-US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64A7E8FD-70D7-4B16-B67C-68B17F9545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687"/>
            <a:ext cx="9144000" cy="6839313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40162006-A192-4289-B38F-2A3D9B7FF2FC}"/>
              </a:ext>
            </a:extLst>
          </p:cNvPr>
          <p:cNvSpPr txBox="1"/>
          <p:nvPr/>
        </p:nvSpPr>
        <p:spPr>
          <a:xfrm rot="2069043">
            <a:off x="3503773" y="3355349"/>
            <a:ext cx="2136454" cy="1015663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6000" b="1" dirty="0">
                <a:solidFill>
                  <a:srgbClr val="FF0000"/>
                </a:solidFill>
              </a:rPr>
              <a:t>OLD</a:t>
            </a:r>
          </a:p>
        </p:txBody>
      </p:sp>
    </p:spTree>
    <p:extLst>
      <p:ext uri="{BB962C8B-B14F-4D97-AF65-F5344CB8AC3E}">
        <p14:creationId xmlns:p14="http://schemas.microsoft.com/office/powerpoint/2010/main" val="20441033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e 1">
            <a:extLst>
              <a:ext uri="{FF2B5EF4-FFF2-40B4-BE49-F238E27FC236}">
                <a16:creationId xmlns:a16="http://schemas.microsoft.com/office/drawing/2014/main" id="{EC07FE10-2991-464B-A9BA-737FB6C547D1}"/>
              </a:ext>
            </a:extLst>
          </p:cNvPr>
          <p:cNvSpPr/>
          <p:nvPr/>
        </p:nvSpPr>
        <p:spPr>
          <a:xfrm>
            <a:off x="3342861" y="1124221"/>
            <a:ext cx="533400" cy="522924"/>
          </a:xfrm>
          <a:prstGeom prst="ellipse">
            <a:avLst/>
          </a:prstGeom>
          <a:solidFill>
            <a:schemeClr val="bg1"/>
          </a:solidFill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10ABD485-FC61-4CA9-8513-C1744EF95C50}"/>
              </a:ext>
            </a:extLst>
          </p:cNvPr>
          <p:cNvSpPr/>
          <p:nvPr/>
        </p:nvSpPr>
        <p:spPr>
          <a:xfrm>
            <a:off x="5562600" y="1124221"/>
            <a:ext cx="533400" cy="522924"/>
          </a:xfrm>
          <a:prstGeom prst="ellipse">
            <a:avLst/>
          </a:prstGeom>
          <a:solidFill>
            <a:schemeClr val="bg1"/>
          </a:solidFill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1DEC39EA-E72E-4725-875E-852CEC325C36}"/>
              </a:ext>
            </a:extLst>
          </p:cNvPr>
          <p:cNvSpPr/>
          <p:nvPr/>
        </p:nvSpPr>
        <p:spPr>
          <a:xfrm>
            <a:off x="4452730" y="2310559"/>
            <a:ext cx="533400" cy="522924"/>
          </a:xfrm>
          <a:prstGeom prst="ellipse">
            <a:avLst/>
          </a:prstGeom>
          <a:solidFill>
            <a:schemeClr val="bg1"/>
          </a:solidFill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3FC44514-231E-4FB0-99D5-E9C056B8B8BC}"/>
              </a:ext>
            </a:extLst>
          </p:cNvPr>
          <p:cNvCxnSpPr>
            <a:cxnSpLocks/>
            <a:stCxn id="2" idx="5"/>
            <a:endCxn id="7" idx="1"/>
          </p:cNvCxnSpPr>
          <p:nvPr/>
        </p:nvCxnSpPr>
        <p:spPr>
          <a:xfrm>
            <a:off x="3798146" y="1570565"/>
            <a:ext cx="732699" cy="816574"/>
          </a:xfrm>
          <a:prstGeom prst="straightConnector1">
            <a:avLst/>
          </a:prstGeom>
          <a:ln w="28575">
            <a:solidFill>
              <a:srgbClr val="FF33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9CB592AE-4BDF-49C5-8FD7-0B13B2A850FC}"/>
              </a:ext>
            </a:extLst>
          </p:cNvPr>
          <p:cNvCxnSpPr>
            <a:cxnSpLocks/>
            <a:stCxn id="6" idx="3"/>
            <a:endCxn id="7" idx="7"/>
          </p:cNvCxnSpPr>
          <p:nvPr/>
        </p:nvCxnSpPr>
        <p:spPr>
          <a:xfrm flipH="1">
            <a:off x="4908015" y="1570565"/>
            <a:ext cx="732700" cy="816574"/>
          </a:xfrm>
          <a:prstGeom prst="straightConnector1">
            <a:avLst/>
          </a:prstGeom>
          <a:ln w="28575">
            <a:solidFill>
              <a:srgbClr val="FF33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>
            <a:extLst>
              <a:ext uri="{FF2B5EF4-FFF2-40B4-BE49-F238E27FC236}">
                <a16:creationId xmlns:a16="http://schemas.microsoft.com/office/drawing/2014/main" id="{3A9855FD-FCB5-42CE-90D0-68A7D606DEDC}"/>
              </a:ext>
            </a:extLst>
          </p:cNvPr>
          <p:cNvSpPr txBox="1"/>
          <p:nvPr/>
        </p:nvSpPr>
        <p:spPr>
          <a:xfrm>
            <a:off x="5247861" y="1200041"/>
            <a:ext cx="345955" cy="3705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dirty="0"/>
              <a:t>R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5C8395DC-B1F5-4DDD-A032-8C243A19D1D7}"/>
              </a:ext>
            </a:extLst>
          </p:cNvPr>
          <p:cNvSpPr txBox="1"/>
          <p:nvPr/>
        </p:nvSpPr>
        <p:spPr>
          <a:xfrm>
            <a:off x="2961861" y="1200041"/>
            <a:ext cx="345955" cy="3705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dirty="0"/>
              <a:t>M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3567BA22-F0CB-4987-A1DF-8167B31F4AE9}"/>
              </a:ext>
            </a:extLst>
          </p:cNvPr>
          <p:cNvSpPr txBox="1"/>
          <p:nvPr/>
        </p:nvSpPr>
        <p:spPr>
          <a:xfrm>
            <a:off x="4139906" y="2425049"/>
            <a:ext cx="345955" cy="3705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dirty="0"/>
              <a:t>S</a:t>
            </a:r>
          </a:p>
        </p:txBody>
      </p:sp>
      <p:graphicFrame>
        <p:nvGraphicFramePr>
          <p:cNvPr id="5" name="Tabelle 7">
            <a:extLst>
              <a:ext uri="{FF2B5EF4-FFF2-40B4-BE49-F238E27FC236}">
                <a16:creationId xmlns:a16="http://schemas.microsoft.com/office/drawing/2014/main" id="{FD39C7DD-E7C7-4C17-BD8F-FB147502B6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1657561"/>
              </p:ext>
            </p:extLst>
          </p:nvPr>
        </p:nvGraphicFramePr>
        <p:xfrm>
          <a:off x="251091" y="1524000"/>
          <a:ext cx="2352262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9262">
                  <a:extLst>
                    <a:ext uri="{9D8B030D-6E8A-4147-A177-3AD203B41FA5}">
                      <a16:colId xmlns:a16="http://schemas.microsoft.com/office/drawing/2014/main" val="217044624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95407425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P(M=1)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P(M=0)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4166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0,9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0,1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3095369"/>
                  </a:ext>
                </a:extLst>
              </a:tr>
            </a:tbl>
          </a:graphicData>
        </a:graphic>
      </p:graphicFrame>
      <p:graphicFrame>
        <p:nvGraphicFramePr>
          <p:cNvPr id="14" name="Tabelle 7">
            <a:extLst>
              <a:ext uri="{FF2B5EF4-FFF2-40B4-BE49-F238E27FC236}">
                <a16:creationId xmlns:a16="http://schemas.microsoft.com/office/drawing/2014/main" id="{50595E7B-1123-4570-8A46-D321109828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7014708"/>
              </p:ext>
            </p:extLst>
          </p:nvPr>
        </p:nvGraphicFramePr>
        <p:xfrm>
          <a:off x="6541255" y="1316090"/>
          <a:ext cx="2352262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9262">
                  <a:extLst>
                    <a:ext uri="{9D8B030D-6E8A-4147-A177-3AD203B41FA5}">
                      <a16:colId xmlns:a16="http://schemas.microsoft.com/office/drawing/2014/main" val="217044624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95407425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P(R=1)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P(R=0)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4166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0,9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0,1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3095369"/>
                  </a:ext>
                </a:extLst>
              </a:tr>
            </a:tbl>
          </a:graphicData>
        </a:graphic>
      </p:graphicFrame>
      <p:graphicFrame>
        <p:nvGraphicFramePr>
          <p:cNvPr id="8" name="Tabelle 8">
            <a:extLst>
              <a:ext uri="{FF2B5EF4-FFF2-40B4-BE49-F238E27FC236}">
                <a16:creationId xmlns:a16="http://schemas.microsoft.com/office/drawing/2014/main" id="{0A241D37-8871-4C5E-84D3-5516FB0B5D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6633657"/>
              </p:ext>
            </p:extLst>
          </p:nvPr>
        </p:nvGraphicFramePr>
        <p:xfrm>
          <a:off x="3040545" y="3372678"/>
          <a:ext cx="335777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6970">
                  <a:extLst>
                    <a:ext uri="{9D8B030D-6E8A-4147-A177-3AD203B41FA5}">
                      <a16:colId xmlns:a16="http://schemas.microsoft.com/office/drawing/2014/main" val="1860459609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4031868178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1094758418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34821859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P(S=1)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P(S=0)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82786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0,1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0,9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4145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0,2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0,8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20509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0,2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0,8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81525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0,8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0,2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7635081"/>
                  </a:ext>
                </a:extLst>
              </a:tr>
            </a:tbl>
          </a:graphicData>
        </a:graphic>
      </p:graphicFrame>
      <p:sp>
        <p:nvSpPr>
          <p:cNvPr id="9" name="Textfeld 8">
            <a:extLst>
              <a:ext uri="{FF2B5EF4-FFF2-40B4-BE49-F238E27FC236}">
                <a16:creationId xmlns:a16="http://schemas.microsoft.com/office/drawing/2014/main" id="{BB239D98-BC30-4BD8-8E72-5FC8FE4AB7B0}"/>
              </a:ext>
            </a:extLst>
          </p:cNvPr>
          <p:cNvSpPr txBox="1"/>
          <p:nvPr/>
        </p:nvSpPr>
        <p:spPr>
          <a:xfrm>
            <a:off x="703624" y="485235"/>
            <a:ext cx="1447194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/>
              <a:t>P(M=1)=0,9</a:t>
            </a:r>
          </a:p>
          <a:p>
            <a:r>
              <a:rPr lang="de-DE" dirty="0"/>
              <a:t>P(M=0)=0,1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574B4720-923A-4D8A-98A0-A160572FAEDA}"/>
              </a:ext>
            </a:extLst>
          </p:cNvPr>
          <p:cNvSpPr txBox="1"/>
          <p:nvPr/>
        </p:nvSpPr>
        <p:spPr>
          <a:xfrm>
            <a:off x="6993788" y="477890"/>
            <a:ext cx="1447194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/>
              <a:t>P(R=1)=0,9</a:t>
            </a:r>
          </a:p>
          <a:p>
            <a:r>
              <a:rPr lang="de-DE" dirty="0"/>
              <a:t>P(R=0)=0,1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1B5A7705-6A84-4738-942D-C70426B30846}"/>
              </a:ext>
            </a:extLst>
          </p:cNvPr>
          <p:cNvSpPr txBox="1"/>
          <p:nvPr/>
        </p:nvSpPr>
        <p:spPr>
          <a:xfrm>
            <a:off x="137141" y="5438947"/>
            <a:ext cx="2580160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P(S=1|M=1,R=1)=0,8</a:t>
            </a:r>
          </a:p>
          <a:p>
            <a:pPr algn="ctr"/>
            <a:r>
              <a:rPr lang="de-DE" dirty="0"/>
              <a:t>P(S=1|M=1,R=0)=0,2</a:t>
            </a:r>
          </a:p>
          <a:p>
            <a:pPr algn="ctr"/>
            <a:r>
              <a:rPr lang="de-DE" dirty="0"/>
              <a:t>P(S=1|M=0,R=1)=0,2</a:t>
            </a:r>
          </a:p>
          <a:p>
            <a:pPr algn="ctr"/>
            <a:r>
              <a:rPr lang="de-DE" dirty="0"/>
              <a:t>P(S=1|M=0,R=0)=0,1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20EFAE1B-55A2-475B-89E4-65A908AEC64A}"/>
              </a:ext>
            </a:extLst>
          </p:cNvPr>
          <p:cNvSpPr txBox="1"/>
          <p:nvPr/>
        </p:nvSpPr>
        <p:spPr>
          <a:xfrm>
            <a:off x="6427305" y="5444503"/>
            <a:ext cx="2580160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P(S=0|M=1,R=1)=0,2</a:t>
            </a:r>
          </a:p>
          <a:p>
            <a:pPr algn="ctr"/>
            <a:r>
              <a:rPr lang="de-DE" dirty="0"/>
              <a:t>P(S=0|M=1,R=0)=0,8</a:t>
            </a:r>
          </a:p>
          <a:p>
            <a:pPr algn="ctr"/>
            <a:r>
              <a:rPr lang="de-DE" dirty="0"/>
              <a:t>P(S=0|M=0,R=1)=0,8</a:t>
            </a:r>
          </a:p>
          <a:p>
            <a:pPr algn="ctr"/>
            <a:r>
              <a:rPr lang="de-DE" dirty="0"/>
              <a:t>P(S=0|M=0,R=0)=0,9</a:t>
            </a:r>
          </a:p>
        </p:txBody>
      </p:sp>
    </p:spTree>
    <p:extLst>
      <p:ext uri="{BB962C8B-B14F-4D97-AF65-F5344CB8AC3E}">
        <p14:creationId xmlns:p14="http://schemas.microsoft.com/office/powerpoint/2010/main" val="40853732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7F9F1B-02C1-4D5E-80F0-C261D1EB3A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8EE072C-3119-4412-BE3C-CFAB86C262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9CAD7BE-6A00-4300-8D23-D87BE05CE5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Neuroinformatics - Prof. Dr. Gordon Pipa</a:t>
            </a:r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CDE72C6-2E43-43E2-80D4-C7BD141CF7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575"/>
            <a:ext cx="9144000" cy="6848644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6FE7FC5B-1297-4E21-91D5-56E3692BD6A1}"/>
              </a:ext>
            </a:extLst>
          </p:cNvPr>
          <p:cNvSpPr txBox="1"/>
          <p:nvPr/>
        </p:nvSpPr>
        <p:spPr>
          <a:xfrm rot="2069043">
            <a:off x="3503773" y="3355349"/>
            <a:ext cx="2136454" cy="1015663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6000" b="1" dirty="0">
                <a:solidFill>
                  <a:srgbClr val="FF0000"/>
                </a:solidFill>
              </a:rPr>
              <a:t>OLD</a:t>
            </a:r>
          </a:p>
        </p:txBody>
      </p:sp>
    </p:spTree>
    <p:extLst>
      <p:ext uri="{BB962C8B-B14F-4D97-AF65-F5344CB8AC3E}">
        <p14:creationId xmlns:p14="http://schemas.microsoft.com/office/powerpoint/2010/main" val="14663163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e 1">
            <a:extLst>
              <a:ext uri="{FF2B5EF4-FFF2-40B4-BE49-F238E27FC236}">
                <a16:creationId xmlns:a16="http://schemas.microsoft.com/office/drawing/2014/main" id="{EC07FE10-2991-464B-A9BA-737FB6C547D1}"/>
              </a:ext>
            </a:extLst>
          </p:cNvPr>
          <p:cNvSpPr/>
          <p:nvPr/>
        </p:nvSpPr>
        <p:spPr>
          <a:xfrm>
            <a:off x="5595731" y="1023462"/>
            <a:ext cx="533400" cy="522924"/>
          </a:xfrm>
          <a:prstGeom prst="ellipse">
            <a:avLst/>
          </a:prstGeom>
          <a:solidFill>
            <a:schemeClr val="bg1"/>
          </a:solidFill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10ABD485-FC61-4CA9-8513-C1744EF95C50}"/>
              </a:ext>
            </a:extLst>
          </p:cNvPr>
          <p:cNvSpPr/>
          <p:nvPr/>
        </p:nvSpPr>
        <p:spPr>
          <a:xfrm>
            <a:off x="7815470" y="1023462"/>
            <a:ext cx="533400" cy="522924"/>
          </a:xfrm>
          <a:prstGeom prst="ellipse">
            <a:avLst/>
          </a:prstGeom>
          <a:solidFill>
            <a:schemeClr val="bg1"/>
          </a:solidFill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1DEC39EA-E72E-4725-875E-852CEC325C36}"/>
              </a:ext>
            </a:extLst>
          </p:cNvPr>
          <p:cNvSpPr/>
          <p:nvPr/>
        </p:nvSpPr>
        <p:spPr>
          <a:xfrm>
            <a:off x="6705600" y="2209800"/>
            <a:ext cx="533400" cy="522924"/>
          </a:xfrm>
          <a:prstGeom prst="ellipse">
            <a:avLst/>
          </a:prstGeom>
          <a:solidFill>
            <a:schemeClr val="accent1"/>
          </a:solidFill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3FC44514-231E-4FB0-99D5-E9C056B8B8BC}"/>
              </a:ext>
            </a:extLst>
          </p:cNvPr>
          <p:cNvCxnSpPr>
            <a:cxnSpLocks/>
            <a:stCxn id="2" idx="5"/>
            <a:endCxn id="7" idx="1"/>
          </p:cNvCxnSpPr>
          <p:nvPr/>
        </p:nvCxnSpPr>
        <p:spPr>
          <a:xfrm>
            <a:off x="6051016" y="1469806"/>
            <a:ext cx="732699" cy="816574"/>
          </a:xfrm>
          <a:prstGeom prst="straightConnector1">
            <a:avLst/>
          </a:prstGeom>
          <a:ln w="28575">
            <a:solidFill>
              <a:srgbClr val="FF33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9CB592AE-4BDF-49C5-8FD7-0B13B2A850FC}"/>
              </a:ext>
            </a:extLst>
          </p:cNvPr>
          <p:cNvCxnSpPr>
            <a:cxnSpLocks/>
            <a:stCxn id="6" idx="3"/>
            <a:endCxn id="7" idx="7"/>
          </p:cNvCxnSpPr>
          <p:nvPr/>
        </p:nvCxnSpPr>
        <p:spPr>
          <a:xfrm flipH="1">
            <a:off x="7160885" y="1469806"/>
            <a:ext cx="732700" cy="816574"/>
          </a:xfrm>
          <a:prstGeom prst="straightConnector1">
            <a:avLst/>
          </a:prstGeom>
          <a:ln w="28575">
            <a:solidFill>
              <a:srgbClr val="FF33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>
            <a:extLst>
              <a:ext uri="{FF2B5EF4-FFF2-40B4-BE49-F238E27FC236}">
                <a16:creationId xmlns:a16="http://schemas.microsoft.com/office/drawing/2014/main" id="{3A9855FD-FCB5-42CE-90D0-68A7D606DEDC}"/>
              </a:ext>
            </a:extLst>
          </p:cNvPr>
          <p:cNvSpPr txBox="1"/>
          <p:nvPr/>
        </p:nvSpPr>
        <p:spPr>
          <a:xfrm>
            <a:off x="7500731" y="1099282"/>
            <a:ext cx="345955" cy="3705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R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5C8395DC-B1F5-4DDD-A032-8C243A19D1D7}"/>
              </a:ext>
            </a:extLst>
          </p:cNvPr>
          <p:cNvSpPr txBox="1"/>
          <p:nvPr/>
        </p:nvSpPr>
        <p:spPr>
          <a:xfrm>
            <a:off x="5214731" y="1099282"/>
            <a:ext cx="345955" cy="3705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M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3567BA22-F0CB-4987-A1DF-8167B31F4AE9}"/>
              </a:ext>
            </a:extLst>
          </p:cNvPr>
          <p:cNvSpPr txBox="1"/>
          <p:nvPr/>
        </p:nvSpPr>
        <p:spPr>
          <a:xfrm>
            <a:off x="6392776" y="2324290"/>
            <a:ext cx="345955" cy="3705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630C7772-4B43-4DD9-9E4F-46D58B8F8DB3}"/>
                  </a:ext>
                </a:extLst>
              </p:cNvPr>
              <p:cNvSpPr txBox="1"/>
              <p:nvPr/>
            </p:nvSpPr>
            <p:spPr>
              <a:xfrm>
                <a:off x="90362" y="381000"/>
                <a:ext cx="4766470" cy="657250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de-DE" dirty="0" err="1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Let´s</a:t>
                </a:r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 </a:t>
                </a:r>
                <a:r>
                  <a:rPr lang="de-DE" dirty="0" err="1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assume</a:t>
                </a:r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we</a:t>
                </a:r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know</a:t>
                </a:r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that</a:t>
                </a:r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the</a:t>
                </a:r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recording</a:t>
                </a:r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wasn´t</a:t>
                </a:r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working</a:t>
                </a:r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. The proper </a:t>
                </a:r>
                <a:r>
                  <a:rPr lang="de-DE" dirty="0" err="1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mathematical</a:t>
                </a:r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expression</a:t>
                </a:r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than</a:t>
                </a:r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would</a:t>
                </a:r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be</a:t>
                </a:r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:</a:t>
                </a:r>
              </a:p>
              <a:p>
                <a:endParaRPr lang="de-DE" i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ar-AE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ar-AE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ar-AE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ar-AE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ar-AE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ar-AE" i="1" smtClean="0">
                          <a:latin typeface="Cambria Math" panose="02040503050406030204" pitchFamily="18" charset="0"/>
                        </a:rPr>
                        <m:t>)=?</m:t>
                      </m:r>
                    </m:oMath>
                  </m:oMathPara>
                </a14:m>
                <a:endParaRPr lang="de-DE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de-DE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de-DE" u="sng" dirty="0">
                    <a:latin typeface="Calibri" panose="020F0502020204030204" pitchFamily="34" charset="0"/>
                    <a:cs typeface="Calibri" panose="020F0502020204030204" pitchFamily="34" charset="0"/>
                  </a:rPr>
                  <a:t>1. Read </a:t>
                </a:r>
                <a:r>
                  <a:rPr lang="de-DE" u="sng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equation</a:t>
                </a:r>
                <a:r>
                  <a:rPr lang="de-DE" u="sng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u="sng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from</a:t>
                </a:r>
                <a:r>
                  <a:rPr lang="de-DE" u="sng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u="sng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given</a:t>
                </a:r>
                <a:r>
                  <a:rPr lang="de-DE" u="sng" dirty="0">
                    <a:latin typeface="Calibri" panose="020F0502020204030204" pitchFamily="34" charset="0"/>
                    <a:cs typeface="Calibri" panose="020F0502020204030204" pitchFamily="34" charset="0"/>
                  </a:rPr>
                  <a:t> network:</a:t>
                </a:r>
                <a:endParaRPr lang="ar-AE" u="sng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ar-AE" i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ar-AE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ar-AE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ar-AE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ar-AE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ar-AE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ar-AE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d>
                      <m:r>
                        <a:rPr lang="ar-AE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ar-AE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</m:d>
                      <m:r>
                        <a:rPr lang="ar-AE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ar-AE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d>
                      <m:r>
                        <a:rPr lang="ar-AE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ar-AE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e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d>
                    </m:oMath>
                  </m:oMathPara>
                </a14:m>
                <a:endParaRPr lang="de-DE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de-DE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de-DE" u="sng" dirty="0">
                    <a:latin typeface="Calibri" panose="020F0502020204030204" pitchFamily="34" charset="0"/>
                    <a:cs typeface="Calibri" panose="020F0502020204030204" pitchFamily="34" charset="0"/>
                  </a:rPr>
                  <a:t>2. </a:t>
                </a:r>
                <a:r>
                  <a:rPr lang="de-DE" u="sng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Using</a:t>
                </a:r>
                <a:r>
                  <a:rPr lang="de-DE" u="sng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u="sng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product</a:t>
                </a:r>
                <a:r>
                  <a:rPr lang="de-DE" u="sng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u="sng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rule</a:t>
                </a:r>
                <a:endParaRPr lang="ar-AE" u="sng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de-DE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ar-AE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ar-AE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ar-AE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</m:d>
                      <m:r>
                        <a:rPr lang="ar-AE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ar-AE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d>
                      <m:r>
                        <a:rPr lang="ar-AE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ar-AE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e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d>
                    </m:oMath>
                  </m:oMathPara>
                </a14:m>
                <a:endParaRPr lang="de-DE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ar-AE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14:m>
                  <m:oMath xmlns:m="http://schemas.openxmlformats.org/officeDocument/2006/math">
                    <m:r>
                      <a:rPr lang="ar-AE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ar-AE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ar-AE" i="1">
                        <a:latin typeface="Cambria Math" panose="02040503050406030204" pitchFamily="18" charset="0"/>
                      </a:rPr>
                      <m:t>𝑀</m:t>
                    </m:r>
                    <m:r>
                      <a:rPr lang="ar-AE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ar-AE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ar-AE" i="1">
                        <a:latin typeface="Cambria Math" panose="02040503050406030204" pitchFamily="18" charset="0"/>
                      </a:rPr>
                      <m:t>|</m:t>
                    </m:r>
                    <m:r>
                      <a:rPr lang="ar-AE" i="1">
                        <a:latin typeface="Cambria Math" panose="02040503050406030204" pitchFamily="18" charset="0"/>
                      </a:rPr>
                      <m:t>𝑆</m:t>
                    </m:r>
                    <m:r>
                      <a:rPr lang="ar-AE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ar-AE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ar-AE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ar-AE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ar-AE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ar-AE" sz="2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ar-AE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ar-AE" sz="2400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</m:d>
                        <m:r>
                          <a:rPr lang="ar-AE" sz="2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ar-AE" sz="2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ar-AE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ar-AE" sz="24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d>
                        <m:r>
                          <a:rPr lang="ar-AE" sz="2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ar-AE" sz="2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ar-AE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ar-AE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ar-AE" sz="2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ar-AE" sz="24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ar-AE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ar-AE" sz="2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ar-AE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ar-AE" sz="2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ar-AE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ar-AE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ar-AE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ar-AE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de-DE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de-DE" u="sng" dirty="0">
                    <a:latin typeface="Calibri" panose="020F0502020204030204" pitchFamily="34" charset="0"/>
                    <a:cs typeface="Calibri" panose="020F0502020204030204" pitchFamily="34" charset="0"/>
                  </a:rPr>
                  <a:t>3. </a:t>
                </a:r>
                <a:r>
                  <a:rPr lang="de-DE" u="sng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Marginalize</a:t>
                </a:r>
                <a:r>
                  <a:rPr lang="de-DE" u="sng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u="sng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over</a:t>
                </a:r>
                <a:r>
                  <a:rPr lang="de-DE" u="sng" dirty="0">
                    <a:latin typeface="Calibri" panose="020F0502020204030204" pitchFamily="34" charset="0"/>
                    <a:cs typeface="Calibri" panose="020F0502020204030204" pitchFamily="34" charset="0"/>
                  </a:rPr>
                  <a:t> M</a:t>
                </a:r>
                <a:endParaRPr lang="de-DE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ar-AE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ar-AE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ar-AE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ar-AE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ar-AE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ar-AE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ar-AE" i="1" smtClean="0"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limLoc m:val="undOvr"/>
                          <m:grow m:val="on"/>
                          <m:supHide m:val="on"/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ar-AE" i="1" smtClean="0">
                                  <a:solidFill>
                                    <a:srgbClr val="238D46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ar-AE" i="1">
                                      <a:solidFill>
                                        <a:srgbClr val="238D4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ar-AE" i="1">
                                      <a:solidFill>
                                        <a:srgbClr val="238D46"/>
                                      </a:solidFill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</m:d>
                              <m:r>
                                <a:rPr lang="ar-AE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ar-AE" i="1" smtClean="0">
                                  <a:solidFill>
                                    <a:srgbClr val="238D46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ar-AE" i="1">
                                      <a:solidFill>
                                        <a:srgbClr val="238D4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ar-AE" i="1">
                                      <a:solidFill>
                                        <a:srgbClr val="238D46"/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</m:d>
                              <m:r>
                                <a:rPr lang="ar-AE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ar-AE" i="1" smtClean="0">
                                  <a:solidFill>
                                    <a:srgbClr val="238D46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ar-AE" i="1" smtClean="0">
                                  <a:solidFill>
                                    <a:srgbClr val="238D46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ar-AE" i="1" smtClean="0">
                                  <a:solidFill>
                                    <a:srgbClr val="238D46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r>
                                <a:rPr lang="ar-AE" i="1" smtClean="0">
                                  <a:solidFill>
                                    <a:srgbClr val="238D46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ar-AE" i="1" smtClean="0">
                                  <a:solidFill>
                                    <a:srgbClr val="238D46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lang="ar-AE" i="1" smtClean="0">
                                  <a:solidFill>
                                    <a:srgbClr val="238D46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ar-AE" i="1" smtClean="0">
                                  <a:solidFill>
                                    <a:srgbClr val="238D46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ar-AE" i="1" smtClean="0">
                                  <a:solidFill>
                                    <a:srgbClr val="238D46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ar-AE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ar-AE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ar-AE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r>
                                <a:rPr lang="ar-AE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ar-AE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de-DE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630C7772-4B43-4DD9-9E4F-46D58B8F8D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62" y="381000"/>
                <a:ext cx="4766470" cy="6572505"/>
              </a:xfrm>
              <a:prstGeom prst="rect">
                <a:avLst/>
              </a:prstGeom>
              <a:blipFill>
                <a:blip r:embed="rId3"/>
                <a:stretch>
                  <a:fillRect l="-1151" t="-557" r="-51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feld 8">
            <a:extLst>
              <a:ext uri="{FF2B5EF4-FFF2-40B4-BE49-F238E27FC236}">
                <a16:creationId xmlns:a16="http://schemas.microsoft.com/office/drawing/2014/main" id="{D59A3FCF-FDAF-4DB3-A784-42BF23BED8F0}"/>
              </a:ext>
            </a:extLst>
          </p:cNvPr>
          <p:cNvSpPr txBox="1"/>
          <p:nvPr/>
        </p:nvSpPr>
        <p:spPr>
          <a:xfrm>
            <a:off x="5127472" y="3922791"/>
            <a:ext cx="385582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defRPr>
            </a:lvl1pPr>
          </a:lstStyle>
          <a:p>
            <a:r>
              <a:rPr lang="de-DE" dirty="0">
                <a:cs typeface="Calibri" panose="020F0502020204030204" pitchFamily="34" charset="0"/>
              </a:rPr>
              <a:t>As </a:t>
            </a:r>
            <a:r>
              <a:rPr lang="de-DE" dirty="0" err="1">
                <a:cs typeface="Calibri" panose="020F0502020204030204" pitchFamily="34" charset="0"/>
              </a:rPr>
              <a:t>we</a:t>
            </a:r>
            <a:r>
              <a:rPr lang="de-DE" dirty="0">
                <a:cs typeface="Calibri" panose="020F0502020204030204" pitchFamily="34" charset="0"/>
              </a:rPr>
              <a:t> </a:t>
            </a:r>
            <a:r>
              <a:rPr lang="de-DE" dirty="0" err="1">
                <a:cs typeface="Calibri" panose="020F0502020204030204" pitchFamily="34" charset="0"/>
              </a:rPr>
              <a:t>see</a:t>
            </a:r>
            <a:r>
              <a:rPr lang="de-DE" dirty="0">
                <a:cs typeface="Calibri" panose="020F0502020204030204" pitchFamily="34" charset="0"/>
              </a:rPr>
              <a:t> on </a:t>
            </a:r>
            <a:r>
              <a:rPr lang="de-DE" dirty="0" err="1">
                <a:cs typeface="Calibri" panose="020F0502020204030204" pitchFamily="34" charset="0"/>
              </a:rPr>
              <a:t>the</a:t>
            </a:r>
            <a:r>
              <a:rPr lang="de-DE" dirty="0">
                <a:cs typeface="Calibri" panose="020F0502020204030204" pitchFamily="34" charset="0"/>
              </a:rPr>
              <a:t> </a:t>
            </a:r>
            <a:r>
              <a:rPr lang="de-DE" dirty="0" err="1">
                <a:cs typeface="Calibri" panose="020F0502020204030204" pitchFamily="34" charset="0"/>
              </a:rPr>
              <a:t>tables</a:t>
            </a:r>
            <a:r>
              <a:rPr lang="de-DE" dirty="0">
                <a:cs typeface="Calibri" panose="020F0502020204030204" pitchFamily="34" charset="0"/>
              </a:rPr>
              <a:t> a </a:t>
            </a:r>
            <a:r>
              <a:rPr lang="de-DE" dirty="0" err="1">
                <a:cs typeface="Calibri" panose="020F0502020204030204" pitchFamily="34" charset="0"/>
              </a:rPr>
              <a:t>slide</a:t>
            </a:r>
            <a:r>
              <a:rPr lang="de-DE" dirty="0">
                <a:cs typeface="Calibri" panose="020F0502020204030204" pitchFamily="34" charset="0"/>
              </a:rPr>
              <a:t> </a:t>
            </a:r>
            <a:r>
              <a:rPr lang="de-DE" dirty="0" err="1">
                <a:cs typeface="Calibri" panose="020F0502020204030204" pitchFamily="34" charset="0"/>
              </a:rPr>
              <a:t>ago</a:t>
            </a:r>
            <a:r>
              <a:rPr lang="de-DE" dirty="0">
                <a:cs typeface="Calibri" panose="020F0502020204030204" pitchFamily="34" charset="0"/>
              </a:rPr>
              <a:t>, </a:t>
            </a:r>
            <a:r>
              <a:rPr lang="de-DE" dirty="0" err="1">
                <a:cs typeface="Calibri" panose="020F0502020204030204" pitchFamily="34" charset="0"/>
              </a:rPr>
              <a:t>there</a:t>
            </a:r>
            <a:r>
              <a:rPr lang="de-DE" dirty="0">
                <a:cs typeface="Calibri" panose="020F0502020204030204" pitchFamily="34" charset="0"/>
              </a:rPr>
              <a:t> </a:t>
            </a:r>
            <a:r>
              <a:rPr lang="de-DE" dirty="0" err="1">
                <a:cs typeface="Calibri" panose="020F0502020204030204" pitchFamily="34" charset="0"/>
              </a:rPr>
              <a:t>is</a:t>
            </a:r>
            <a:r>
              <a:rPr lang="de-DE" dirty="0">
                <a:cs typeface="Calibri" panose="020F0502020204030204" pitchFamily="34" charset="0"/>
              </a:rPr>
              <a:t> </a:t>
            </a:r>
            <a:r>
              <a:rPr lang="de-DE" dirty="0" err="1">
                <a:cs typeface="Calibri" panose="020F0502020204030204" pitchFamily="34" charset="0"/>
              </a:rPr>
              <a:t>no</a:t>
            </a:r>
            <a:r>
              <a:rPr lang="de-DE" dirty="0">
                <a:cs typeface="Calibri" panose="020F0502020204030204" pitchFamily="34" charset="0"/>
              </a:rPr>
              <a:t> P(S) </a:t>
            </a:r>
            <a:r>
              <a:rPr lang="de-DE" dirty="0" err="1">
                <a:cs typeface="Calibri" panose="020F0502020204030204" pitchFamily="34" charset="0"/>
              </a:rPr>
              <a:t>that</a:t>
            </a:r>
            <a:r>
              <a:rPr lang="de-DE" dirty="0">
                <a:cs typeface="Calibri" panose="020F0502020204030204" pitchFamily="34" charset="0"/>
              </a:rPr>
              <a:t> </a:t>
            </a:r>
            <a:r>
              <a:rPr lang="de-DE" dirty="0" err="1">
                <a:cs typeface="Calibri" panose="020F0502020204030204" pitchFamily="34" charset="0"/>
              </a:rPr>
              <a:t>we</a:t>
            </a:r>
            <a:r>
              <a:rPr lang="de-DE" dirty="0">
                <a:cs typeface="Calibri" panose="020F0502020204030204" pitchFamily="34" charset="0"/>
              </a:rPr>
              <a:t> </a:t>
            </a:r>
            <a:r>
              <a:rPr lang="de-DE" dirty="0" err="1">
                <a:cs typeface="Calibri" panose="020F0502020204030204" pitchFamily="34" charset="0"/>
              </a:rPr>
              <a:t>could</a:t>
            </a:r>
            <a:r>
              <a:rPr lang="de-DE" dirty="0">
                <a:cs typeface="Calibri" panose="020F0502020204030204" pitchFamily="34" charset="0"/>
              </a:rPr>
              <a:t> </a:t>
            </a:r>
            <a:r>
              <a:rPr lang="de-DE" dirty="0" err="1">
                <a:cs typeface="Calibri" panose="020F0502020204030204" pitchFamily="34" charset="0"/>
              </a:rPr>
              <a:t>directly</a:t>
            </a:r>
            <a:r>
              <a:rPr lang="de-DE" dirty="0">
                <a:cs typeface="Calibri" panose="020F0502020204030204" pitchFamily="34" charset="0"/>
              </a:rPr>
              <a:t> </a:t>
            </a:r>
            <a:r>
              <a:rPr lang="de-DE" dirty="0" err="1">
                <a:cs typeface="Calibri" panose="020F0502020204030204" pitchFamily="34" charset="0"/>
              </a:rPr>
              <a:t>plug</a:t>
            </a:r>
            <a:r>
              <a:rPr lang="de-DE" dirty="0">
                <a:cs typeface="Calibri" panose="020F0502020204030204" pitchFamily="34" charset="0"/>
              </a:rPr>
              <a:t> in, </a:t>
            </a:r>
            <a:r>
              <a:rPr lang="de-DE" dirty="0" err="1">
                <a:cs typeface="Calibri" panose="020F0502020204030204" pitchFamily="34" charset="0"/>
              </a:rPr>
              <a:t>as</a:t>
            </a:r>
            <a:r>
              <a:rPr lang="de-DE" dirty="0">
                <a:cs typeface="Calibri" panose="020F0502020204030204" pitchFamily="34" charset="0"/>
              </a:rPr>
              <a:t> </a:t>
            </a:r>
            <a:r>
              <a:rPr lang="de-DE" dirty="0" err="1">
                <a:cs typeface="Calibri" panose="020F0502020204030204" pitchFamily="34" charset="0"/>
              </a:rPr>
              <a:t>it</a:t>
            </a:r>
            <a:r>
              <a:rPr lang="de-DE" dirty="0">
                <a:cs typeface="Calibri" panose="020F0502020204030204" pitchFamily="34" charset="0"/>
              </a:rPr>
              <a:t> </a:t>
            </a:r>
            <a:r>
              <a:rPr lang="de-DE" dirty="0" err="1">
                <a:cs typeface="Calibri" panose="020F0502020204030204" pitchFamily="34" charset="0"/>
              </a:rPr>
              <a:t>is</a:t>
            </a:r>
            <a:r>
              <a:rPr lang="de-DE" dirty="0">
                <a:cs typeface="Calibri" panose="020F0502020204030204" pitchFamily="34" charset="0"/>
              </a:rPr>
              <a:t> not </a:t>
            </a:r>
            <a:r>
              <a:rPr lang="de-DE" dirty="0" err="1">
                <a:cs typeface="Calibri" panose="020F0502020204030204" pitchFamily="34" charset="0"/>
              </a:rPr>
              <a:t>directly</a:t>
            </a:r>
            <a:r>
              <a:rPr lang="de-DE" dirty="0">
                <a:cs typeface="Calibri" panose="020F0502020204030204" pitchFamily="34" charset="0"/>
              </a:rPr>
              <a:t> </a:t>
            </a:r>
            <a:r>
              <a:rPr lang="de-DE" dirty="0" err="1">
                <a:cs typeface="Calibri" panose="020F0502020204030204" pitchFamily="34" charset="0"/>
              </a:rPr>
              <a:t>given</a:t>
            </a:r>
            <a:r>
              <a:rPr lang="de-DE" dirty="0">
                <a:cs typeface="Calibri" panose="020F0502020204030204" pitchFamily="34" charset="0"/>
              </a:rPr>
              <a:t> (</a:t>
            </a:r>
            <a:r>
              <a:rPr lang="de-DE" dirty="0" err="1">
                <a:cs typeface="Calibri" panose="020F0502020204030204" pitchFamily="34" charset="0"/>
              </a:rPr>
              <a:t>dependend</a:t>
            </a:r>
            <a:r>
              <a:rPr lang="de-DE" dirty="0">
                <a:cs typeface="Calibri" panose="020F0502020204030204" pitchFamily="34" charset="0"/>
              </a:rPr>
              <a:t> on p(M) and p(R)).</a:t>
            </a:r>
          </a:p>
          <a:p>
            <a:endParaRPr lang="de-DE" dirty="0">
              <a:cs typeface="Calibri" panose="020F0502020204030204" pitchFamily="34" charset="0"/>
            </a:endParaRPr>
          </a:p>
          <a:p>
            <a:r>
              <a:rPr lang="de-DE" dirty="0">
                <a:cs typeface="Calibri" panose="020F0502020204030204" pitchFamily="34" charset="0"/>
              </a:rPr>
              <a:t>So </a:t>
            </a:r>
            <a:r>
              <a:rPr lang="de-DE" dirty="0" err="1">
                <a:cs typeface="Calibri" panose="020F0502020204030204" pitchFamily="34" charset="0"/>
              </a:rPr>
              <a:t>we</a:t>
            </a:r>
            <a:r>
              <a:rPr lang="de-DE" dirty="0">
                <a:cs typeface="Calibri" panose="020F0502020204030204" pitchFamily="34" charset="0"/>
              </a:rPr>
              <a:t> </a:t>
            </a:r>
            <a:r>
              <a:rPr lang="de-DE" dirty="0" err="1">
                <a:cs typeface="Calibri" panose="020F0502020204030204" pitchFamily="34" charset="0"/>
              </a:rPr>
              <a:t>have</a:t>
            </a:r>
            <a:r>
              <a:rPr lang="de-DE" dirty="0">
                <a:cs typeface="Calibri" panose="020F0502020204030204" pitchFamily="34" charset="0"/>
              </a:rPr>
              <a:t> </a:t>
            </a:r>
            <a:r>
              <a:rPr lang="de-DE" dirty="0" err="1">
                <a:cs typeface="Calibri" panose="020F0502020204030204" pitchFamily="34" charset="0"/>
              </a:rPr>
              <a:t>to</a:t>
            </a:r>
            <a:r>
              <a:rPr lang="de-DE" dirty="0">
                <a:cs typeface="Calibri" panose="020F0502020204030204" pitchFamily="34" charset="0"/>
              </a:rPr>
              <a:t> </a:t>
            </a:r>
            <a:r>
              <a:rPr lang="de-DE" dirty="0" err="1">
                <a:cs typeface="Calibri" panose="020F0502020204030204" pitchFamily="34" charset="0"/>
              </a:rPr>
              <a:t>calculate</a:t>
            </a:r>
            <a:r>
              <a:rPr lang="de-DE" dirty="0">
                <a:cs typeface="Calibri" panose="020F0502020204030204" pitchFamily="34" charset="0"/>
              </a:rPr>
              <a:t> </a:t>
            </a:r>
            <a:r>
              <a:rPr lang="de-DE" dirty="0" err="1">
                <a:cs typeface="Calibri" panose="020F0502020204030204" pitchFamily="34" charset="0"/>
              </a:rPr>
              <a:t>it</a:t>
            </a:r>
            <a:r>
              <a:rPr lang="de-DE" dirty="0">
                <a:cs typeface="Calibri" panose="020F0502020204030204" pitchFamily="34" charset="0"/>
              </a:rPr>
              <a:t> </a:t>
            </a:r>
            <a:r>
              <a:rPr lang="de-DE" dirty="0" err="1">
                <a:cs typeface="Calibri" panose="020F0502020204030204" pitchFamily="34" charset="0"/>
              </a:rPr>
              <a:t>somehow</a:t>
            </a:r>
            <a:r>
              <a:rPr lang="de-DE" dirty="0">
                <a:cs typeface="Calibri" panose="020F0502020204030204" pitchFamily="34" charset="0"/>
              </a:rPr>
              <a:t> out </a:t>
            </a:r>
            <a:r>
              <a:rPr lang="de-DE" dirty="0" err="1">
                <a:cs typeface="Calibri" panose="020F0502020204030204" pitchFamily="34" charset="0"/>
              </a:rPr>
              <a:t>of</a:t>
            </a:r>
            <a:r>
              <a:rPr lang="de-DE" dirty="0">
                <a:cs typeface="Calibri" panose="020F0502020204030204" pitchFamily="34" charset="0"/>
              </a:rPr>
              <a:t> </a:t>
            </a:r>
            <a:r>
              <a:rPr lang="de-DE" dirty="0" err="1">
                <a:cs typeface="Calibri" panose="020F0502020204030204" pitchFamily="34" charset="0"/>
              </a:rPr>
              <a:t>the</a:t>
            </a:r>
            <a:r>
              <a:rPr lang="de-DE" dirty="0">
                <a:cs typeface="Calibri" panose="020F0502020204030204" pitchFamily="34" charset="0"/>
              </a:rPr>
              <a:t> </a:t>
            </a:r>
            <a:r>
              <a:rPr lang="de-DE" dirty="0" err="1">
                <a:cs typeface="Calibri" panose="020F0502020204030204" pitchFamily="34" charset="0"/>
              </a:rPr>
              <a:t>given</a:t>
            </a:r>
            <a:r>
              <a:rPr lang="de-DE" dirty="0">
                <a:cs typeface="Calibri" panose="020F0502020204030204" pitchFamily="34" charset="0"/>
              </a:rPr>
              <a:t> </a:t>
            </a:r>
            <a:r>
              <a:rPr lang="de-DE" dirty="0" err="1">
                <a:cs typeface="Calibri" panose="020F0502020204030204" pitchFamily="34" charset="0"/>
              </a:rPr>
              <a:t>information</a:t>
            </a:r>
            <a:r>
              <a:rPr lang="de-DE" dirty="0">
                <a:cs typeface="Calibri" panose="020F0502020204030204" pitchFamily="34" charset="0"/>
              </a:rPr>
              <a:t>.</a:t>
            </a:r>
          </a:p>
        </p:txBody>
      </p:sp>
      <p:sp>
        <p:nvSpPr>
          <p:cNvPr id="22" name="Pfeil: nach links und rechts 21">
            <a:extLst>
              <a:ext uri="{FF2B5EF4-FFF2-40B4-BE49-F238E27FC236}">
                <a16:creationId xmlns:a16="http://schemas.microsoft.com/office/drawing/2014/main" id="{1843BBB7-2FB3-4D3D-B919-CCF678B937E1}"/>
              </a:ext>
            </a:extLst>
          </p:cNvPr>
          <p:cNvSpPr/>
          <p:nvPr/>
        </p:nvSpPr>
        <p:spPr>
          <a:xfrm rot="20221331">
            <a:off x="4275133" y="2242024"/>
            <a:ext cx="1414322" cy="387037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=</a:t>
            </a:r>
          </a:p>
        </p:txBody>
      </p:sp>
      <p:cxnSp>
        <p:nvCxnSpPr>
          <p:cNvPr id="29" name="Gerader Verbinder 28">
            <a:extLst>
              <a:ext uri="{FF2B5EF4-FFF2-40B4-BE49-F238E27FC236}">
                <a16:creationId xmlns:a16="http://schemas.microsoft.com/office/drawing/2014/main" id="{F0A2CD04-E300-4C09-9CAA-9870FEA34E5F}"/>
              </a:ext>
            </a:extLst>
          </p:cNvPr>
          <p:cNvCxnSpPr>
            <a:cxnSpLocks/>
          </p:cNvCxnSpPr>
          <p:nvPr/>
        </p:nvCxnSpPr>
        <p:spPr>
          <a:xfrm>
            <a:off x="4856832" y="3200400"/>
            <a:ext cx="0" cy="36576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BAF7AE36-FF3B-4F2B-928C-C2723EAF99B9}"/>
              </a:ext>
            </a:extLst>
          </p:cNvPr>
          <p:cNvCxnSpPr>
            <a:cxnSpLocks/>
          </p:cNvCxnSpPr>
          <p:nvPr/>
        </p:nvCxnSpPr>
        <p:spPr>
          <a:xfrm flipV="1">
            <a:off x="4856832" y="3200400"/>
            <a:ext cx="4287168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68787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e 1">
            <a:extLst>
              <a:ext uri="{FF2B5EF4-FFF2-40B4-BE49-F238E27FC236}">
                <a16:creationId xmlns:a16="http://schemas.microsoft.com/office/drawing/2014/main" id="{EC07FE10-2991-464B-A9BA-737FB6C547D1}"/>
              </a:ext>
            </a:extLst>
          </p:cNvPr>
          <p:cNvSpPr/>
          <p:nvPr/>
        </p:nvSpPr>
        <p:spPr>
          <a:xfrm>
            <a:off x="5623847" y="1023462"/>
            <a:ext cx="533400" cy="522924"/>
          </a:xfrm>
          <a:prstGeom prst="ellipse">
            <a:avLst/>
          </a:prstGeom>
          <a:solidFill>
            <a:schemeClr val="bg1"/>
          </a:solidFill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10ABD485-FC61-4CA9-8513-C1744EF95C50}"/>
              </a:ext>
            </a:extLst>
          </p:cNvPr>
          <p:cNvSpPr/>
          <p:nvPr/>
        </p:nvSpPr>
        <p:spPr>
          <a:xfrm>
            <a:off x="7843586" y="1023462"/>
            <a:ext cx="533400" cy="522924"/>
          </a:xfrm>
          <a:prstGeom prst="ellipse">
            <a:avLst/>
          </a:prstGeom>
          <a:solidFill>
            <a:schemeClr val="bg1"/>
          </a:solidFill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1DEC39EA-E72E-4725-875E-852CEC325C36}"/>
              </a:ext>
            </a:extLst>
          </p:cNvPr>
          <p:cNvSpPr/>
          <p:nvPr/>
        </p:nvSpPr>
        <p:spPr>
          <a:xfrm>
            <a:off x="6733716" y="2209800"/>
            <a:ext cx="533400" cy="522924"/>
          </a:xfrm>
          <a:prstGeom prst="ellipse">
            <a:avLst/>
          </a:prstGeom>
          <a:solidFill>
            <a:schemeClr val="accent1"/>
          </a:solidFill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3FC44514-231E-4FB0-99D5-E9C056B8B8BC}"/>
              </a:ext>
            </a:extLst>
          </p:cNvPr>
          <p:cNvCxnSpPr>
            <a:cxnSpLocks/>
            <a:stCxn id="2" idx="5"/>
            <a:endCxn id="7" idx="1"/>
          </p:cNvCxnSpPr>
          <p:nvPr/>
        </p:nvCxnSpPr>
        <p:spPr>
          <a:xfrm>
            <a:off x="6079132" y="1469806"/>
            <a:ext cx="732699" cy="816574"/>
          </a:xfrm>
          <a:prstGeom prst="straightConnector1">
            <a:avLst/>
          </a:prstGeom>
          <a:ln w="28575">
            <a:solidFill>
              <a:srgbClr val="FF33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9CB592AE-4BDF-49C5-8FD7-0B13B2A850FC}"/>
              </a:ext>
            </a:extLst>
          </p:cNvPr>
          <p:cNvCxnSpPr>
            <a:cxnSpLocks/>
            <a:stCxn id="6" idx="3"/>
            <a:endCxn id="7" idx="7"/>
          </p:cNvCxnSpPr>
          <p:nvPr/>
        </p:nvCxnSpPr>
        <p:spPr>
          <a:xfrm flipH="1">
            <a:off x="7189001" y="1469806"/>
            <a:ext cx="732700" cy="816574"/>
          </a:xfrm>
          <a:prstGeom prst="straightConnector1">
            <a:avLst/>
          </a:prstGeom>
          <a:ln w="28575">
            <a:solidFill>
              <a:srgbClr val="FF33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>
            <a:extLst>
              <a:ext uri="{FF2B5EF4-FFF2-40B4-BE49-F238E27FC236}">
                <a16:creationId xmlns:a16="http://schemas.microsoft.com/office/drawing/2014/main" id="{3A9855FD-FCB5-42CE-90D0-68A7D606DEDC}"/>
              </a:ext>
            </a:extLst>
          </p:cNvPr>
          <p:cNvSpPr txBox="1"/>
          <p:nvPr/>
        </p:nvSpPr>
        <p:spPr>
          <a:xfrm>
            <a:off x="7528847" y="1099282"/>
            <a:ext cx="345955" cy="3705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dirty="0"/>
              <a:t>R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5C8395DC-B1F5-4DDD-A032-8C243A19D1D7}"/>
              </a:ext>
            </a:extLst>
          </p:cNvPr>
          <p:cNvSpPr txBox="1"/>
          <p:nvPr/>
        </p:nvSpPr>
        <p:spPr>
          <a:xfrm>
            <a:off x="5242847" y="1099282"/>
            <a:ext cx="345955" cy="3705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dirty="0"/>
              <a:t>M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3567BA22-F0CB-4987-A1DF-8167B31F4AE9}"/>
              </a:ext>
            </a:extLst>
          </p:cNvPr>
          <p:cNvSpPr txBox="1"/>
          <p:nvPr/>
        </p:nvSpPr>
        <p:spPr>
          <a:xfrm>
            <a:off x="6420892" y="2324290"/>
            <a:ext cx="345955" cy="3705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dirty="0"/>
              <a:t>S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630C7772-4B43-4DD9-9E4F-46D58B8F8DB3}"/>
              </a:ext>
            </a:extLst>
          </p:cNvPr>
          <p:cNvSpPr txBox="1"/>
          <p:nvPr/>
        </p:nvSpPr>
        <p:spPr>
          <a:xfrm>
            <a:off x="90362" y="381000"/>
            <a:ext cx="4766470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endParaRPr lang="de-DE" dirty="0"/>
          </a:p>
          <a:p>
            <a:endParaRPr lang="ar-AE" dirty="0"/>
          </a:p>
          <a:p>
            <a:endParaRPr lang="de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D59A3FCF-FDAF-4DB3-A784-42BF23BED8F0}"/>
                  </a:ext>
                </a:extLst>
              </p:cNvPr>
              <p:cNvSpPr txBox="1"/>
              <p:nvPr/>
            </p:nvSpPr>
            <p:spPr>
              <a:xfrm>
                <a:off x="2218" y="423710"/>
                <a:ext cx="5119445" cy="63257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ar-A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ar-AE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d>
                      <m:r>
                        <a:rPr lang="ar-A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ar-A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?</m:t>
                      </m:r>
                    </m:oMath>
                  </m:oMathPara>
                </a14:m>
                <a:endParaRPr lang="de-DE" dirty="0">
                  <a:solidFill>
                    <a:srgbClr val="000000"/>
                  </a:solidFill>
                  <a:latin typeface="Calibri" panose="020F0502020204030204" pitchFamily="34" charset="0"/>
                </a:endParaRPr>
              </a:p>
              <a:p>
                <a:endParaRPr lang="de-DE" dirty="0">
                  <a:solidFill>
                    <a:srgbClr val="000000"/>
                  </a:solidFill>
                  <a:latin typeface="Calibri" panose="020F0502020204030204" pitchFamily="34" charset="0"/>
                </a:endParaRPr>
              </a:p>
              <a:p>
                <a:r>
                  <a:rPr lang="de-DE" u="sng" dirty="0">
                    <a:solidFill>
                      <a:srgbClr val="000000"/>
                    </a:solidFill>
                    <a:latin typeface="Calibri" panose="020F0502020204030204" pitchFamily="34" charset="0"/>
                  </a:rPr>
                  <a:t>1. Use </a:t>
                </a:r>
                <a:r>
                  <a:rPr lang="de-DE" u="sng" dirty="0" err="1">
                    <a:solidFill>
                      <a:srgbClr val="000000"/>
                    </a:solidFill>
                    <a:latin typeface="Calibri" panose="020F0502020204030204" pitchFamily="34" charset="0"/>
                  </a:rPr>
                  <a:t>equation</a:t>
                </a:r>
                <a:r>
                  <a:rPr lang="de-DE" u="sng" dirty="0">
                    <a:solidFill>
                      <a:srgbClr val="000000"/>
                    </a:solidFill>
                    <a:latin typeface="Calibri" panose="020F0502020204030204" pitchFamily="34" charset="0"/>
                  </a:rPr>
                  <a:t> </a:t>
                </a:r>
                <a:r>
                  <a:rPr lang="de-DE" u="sng" dirty="0" err="1">
                    <a:solidFill>
                      <a:srgbClr val="000000"/>
                    </a:solidFill>
                    <a:latin typeface="Calibri" panose="020F0502020204030204" pitchFamily="34" charset="0"/>
                  </a:rPr>
                  <a:t>from</a:t>
                </a:r>
                <a:r>
                  <a:rPr lang="de-DE" u="sng" dirty="0">
                    <a:solidFill>
                      <a:srgbClr val="000000"/>
                    </a:solidFill>
                    <a:latin typeface="Calibri" panose="020F0502020204030204" pitchFamily="34" charset="0"/>
                  </a:rPr>
                  <a:t> </a:t>
                </a:r>
                <a:r>
                  <a:rPr lang="de-DE" u="sng" dirty="0" err="1">
                    <a:solidFill>
                      <a:srgbClr val="000000"/>
                    </a:solidFill>
                    <a:latin typeface="Calibri" panose="020F0502020204030204" pitchFamily="34" charset="0"/>
                  </a:rPr>
                  <a:t>given</a:t>
                </a:r>
                <a:r>
                  <a:rPr lang="de-DE" u="sng" dirty="0">
                    <a:solidFill>
                      <a:srgbClr val="000000"/>
                    </a:solidFill>
                    <a:latin typeface="Calibri" panose="020F0502020204030204" pitchFamily="34" charset="0"/>
                  </a:rPr>
                  <a:t> network </a:t>
                </a:r>
                <a:r>
                  <a:rPr lang="de-DE" u="sng" dirty="0" err="1">
                    <a:solidFill>
                      <a:srgbClr val="000000"/>
                    </a:solidFill>
                    <a:latin typeface="Calibri" panose="020F0502020204030204" pitchFamily="34" charset="0"/>
                  </a:rPr>
                  <a:t>again</a:t>
                </a:r>
                <a:r>
                  <a:rPr lang="de-DE" u="sng" dirty="0">
                    <a:solidFill>
                      <a:srgbClr val="000000"/>
                    </a:solidFill>
                    <a:latin typeface="Calibri" panose="020F0502020204030204" pitchFamily="34" charset="0"/>
                  </a:rPr>
                  <a:t>:</a:t>
                </a:r>
                <a:endParaRPr lang="ar-AE" u="sng" dirty="0">
                  <a:solidFill>
                    <a:srgbClr val="000000"/>
                  </a:solidFill>
                  <a:latin typeface="Calibri" panose="020F0502020204030204" pitchFamily="34" charset="0"/>
                </a:endParaRPr>
              </a:p>
              <a:p>
                <a:endParaRPr lang="ar-AE" dirty="0">
                  <a:solidFill>
                    <a:srgbClr val="000000"/>
                  </a:solidFill>
                  <a:latin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ar-A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ar-AE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d>
                      <m:r>
                        <a:rPr lang="ar-A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ar-A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ar-AE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</m:d>
                      <m:r>
                        <a:rPr lang="ar-A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ar-A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ar-AE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d>
                      <m:r>
                        <a:rPr lang="ar-A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ar-A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ar-AE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e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d>
                    </m:oMath>
                  </m:oMathPara>
                </a14:m>
                <a:endParaRPr lang="de-DE" dirty="0">
                  <a:solidFill>
                    <a:srgbClr val="000000"/>
                  </a:solidFill>
                  <a:latin typeface="Calibri" panose="020F0502020204030204" pitchFamily="34" charset="0"/>
                </a:endParaRPr>
              </a:p>
              <a:p>
                <a:endParaRPr lang="de-DE" dirty="0">
                  <a:solidFill>
                    <a:srgbClr val="000000"/>
                  </a:solidFill>
                  <a:latin typeface="Calibri" panose="020F0502020204030204" pitchFamily="34" charset="0"/>
                </a:endParaRPr>
              </a:p>
              <a:p>
                <a:endParaRPr lang="de-DE" dirty="0">
                  <a:solidFill>
                    <a:srgbClr val="000000"/>
                  </a:solidFill>
                  <a:latin typeface="Calibri" panose="020F0502020204030204" pitchFamily="34" charset="0"/>
                </a:endParaRPr>
              </a:p>
              <a:p>
                <a:r>
                  <a:rPr lang="de-DE" u="sng" dirty="0">
                    <a:solidFill>
                      <a:srgbClr val="000000"/>
                    </a:solidFill>
                    <a:latin typeface="Calibri" panose="020F0502020204030204" pitchFamily="34" charset="0"/>
                  </a:rPr>
                  <a:t>2. Just </a:t>
                </a:r>
                <a:r>
                  <a:rPr lang="de-DE" u="sng" dirty="0" err="1">
                    <a:solidFill>
                      <a:srgbClr val="000000"/>
                    </a:solidFill>
                    <a:latin typeface="Calibri" panose="020F0502020204030204" pitchFamily="34" charset="0"/>
                  </a:rPr>
                  <a:t>margilize</a:t>
                </a:r>
                <a:r>
                  <a:rPr lang="de-DE" u="sng" dirty="0">
                    <a:solidFill>
                      <a:srgbClr val="000000"/>
                    </a:solidFill>
                    <a:latin typeface="Calibri" panose="020F0502020204030204" pitchFamily="34" charset="0"/>
                  </a:rPr>
                  <a:t> </a:t>
                </a:r>
                <a:r>
                  <a:rPr lang="de-DE" u="sng" dirty="0" err="1">
                    <a:solidFill>
                      <a:srgbClr val="000000"/>
                    </a:solidFill>
                    <a:latin typeface="Calibri" panose="020F0502020204030204" pitchFamily="34" charset="0"/>
                  </a:rPr>
                  <a:t>over</a:t>
                </a:r>
                <a:r>
                  <a:rPr lang="de-DE" u="sng" dirty="0">
                    <a:solidFill>
                      <a:srgbClr val="000000"/>
                    </a:solidFill>
                    <a:latin typeface="Calibri" panose="020F0502020204030204" pitchFamily="34" charset="0"/>
                  </a:rPr>
                  <a:t> M and R</a:t>
                </a:r>
              </a:p>
              <a:p>
                <a:endParaRPr lang="de-DE" dirty="0">
                  <a:solidFill>
                    <a:srgbClr val="000000"/>
                  </a:solidFill>
                  <a:latin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ar-A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ar-A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ar-A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ar-A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limLoc m:val="undOvr"/>
                          <m:grow m:val="on"/>
                          <m:supHide m:val="on"/>
                          <m:ctrlPr>
                            <a:rPr lang="ar-AE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de-D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de-D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  <m:sup/>
                        <m:e>
                          <m:r>
                            <a:rPr lang="ar-AE" smtClean="0">
                              <a:solidFill>
                                <a:srgbClr val="238D46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ar-AE" i="1">
                                  <a:solidFill>
                                    <a:srgbClr val="238D4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ar-AE">
                                  <a:solidFill>
                                    <a:srgbClr val="238D46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</m:d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ar-AE" smtClean="0">
                              <a:solidFill>
                                <a:srgbClr val="238D46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ar-AE" i="1">
                                  <a:solidFill>
                                    <a:srgbClr val="238D4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ar-AE">
                                  <a:solidFill>
                                    <a:srgbClr val="238D46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d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ar-AE" smtClean="0">
                              <a:solidFill>
                                <a:srgbClr val="238D46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ar-AE" smtClean="0">
                              <a:solidFill>
                                <a:srgbClr val="238D46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ar-AE" smtClean="0">
                              <a:solidFill>
                                <a:srgbClr val="238D46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ar-AE" smtClean="0">
                              <a:solidFill>
                                <a:srgbClr val="238D46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ar-AE" smtClean="0">
                              <a:solidFill>
                                <a:srgbClr val="238D46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ar-AE" smtClean="0">
                              <a:solidFill>
                                <a:srgbClr val="238D46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ar-AE" smtClean="0">
                              <a:solidFill>
                                <a:srgbClr val="238D46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ar-AE" smtClean="0">
                              <a:solidFill>
                                <a:srgbClr val="238D46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de-DE" dirty="0">
                  <a:solidFill>
                    <a:srgbClr val="000000"/>
                  </a:solidFill>
                  <a:latin typeface="Calibri" panose="020F0502020204030204" pitchFamily="34" charset="0"/>
                </a:endParaRPr>
              </a:p>
              <a:p>
                <a:endParaRPr lang="de-DE" dirty="0">
                  <a:solidFill>
                    <a:srgbClr val="000000"/>
                  </a:solidFill>
                  <a:latin typeface="Calibri" panose="020F0502020204030204" pitchFamily="34" charset="0"/>
                </a:endParaRPr>
              </a:p>
              <a:p>
                <a:r>
                  <a:rPr lang="de-DE" u="sng" dirty="0">
                    <a:solidFill>
                      <a:srgbClr val="000000"/>
                    </a:solidFill>
                    <a:latin typeface="Calibri" panose="020F0502020204030204" pitchFamily="34" charset="0"/>
                  </a:rPr>
                  <a:t>3. Plug in Values</a:t>
                </a:r>
              </a:p>
              <a:p>
                <a:endParaRPr lang="de-DE" dirty="0">
                  <a:solidFill>
                    <a:srgbClr val="000000"/>
                  </a:solidFill>
                  <a:latin typeface="Calibri" panose="020F0502020204030204" pitchFamily="34" charset="0"/>
                </a:endParaRPr>
              </a:p>
              <a:p>
                <a:pPr/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</a:rPr>
                  <a:t>P(S=0) = </a:t>
                </a:r>
                <a:b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</a:rPr>
                </a:br>
                <a14:m>
                  <m:oMath xmlns:m="http://schemas.openxmlformats.org/officeDocument/2006/math">
                    <m:r>
                      <a:rPr lang="ar-A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ar-AE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ar-A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ar-A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ar-A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ar-AE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ar-A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ar-A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ar-A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ar-A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ar-A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de-D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ar-A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ar-A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de-D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ar-A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ar-A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r>
                      <a:rPr lang="de-D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ar-A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</a:rPr>
                  <a:t> +</a:t>
                </a:r>
                <a:b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</a:rPr>
                </a:br>
                <a14:m>
                  <m:oMath xmlns:m="http://schemas.openxmlformats.org/officeDocument/2006/math">
                    <m:r>
                      <a:rPr lang="ar-A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ar-AE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ar-A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ar-A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ar-A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ar-AE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ar-A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ar-A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ar-A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ar-A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ar-A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de-D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ar-A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ar-A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de-D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ar-A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ar-A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r>
                      <a:rPr lang="de-D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ar-A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</a:rPr>
                  <a:t> + </a:t>
                </a:r>
                <a:b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</a:rPr>
                </a:br>
                <a14:m>
                  <m:oMath xmlns:m="http://schemas.openxmlformats.org/officeDocument/2006/math">
                    <m:r>
                      <a:rPr lang="ar-A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ar-AE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ar-A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ar-A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ar-A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ar-AE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ar-A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ar-A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ar-A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ar-A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ar-A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de-D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ar-A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ar-A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de-D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ar-A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ar-A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r>
                      <a:rPr lang="de-D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ar-A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</a:rPr>
                  <a:t> +</a:t>
                </a:r>
                <a:b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</a:rPr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ar-A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ar-AE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de-D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de-D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ar-A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ar-A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ar-AE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de-D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de-D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ar-A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ar-A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ar-A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ar-A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de-D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ar-A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ar-A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de-D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ar-A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ar-A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de-D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ar-A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DE" dirty="0">
                  <a:solidFill>
                    <a:srgbClr val="000000"/>
                  </a:solidFill>
                  <a:latin typeface="Calibri" panose="020F0502020204030204" pitchFamily="34" charset="0"/>
                </a:endParaRPr>
              </a:p>
              <a:p>
                <a:endParaRPr lang="de-DE" dirty="0">
                  <a:solidFill>
                    <a:srgbClr val="000000"/>
                  </a:solidFill>
                  <a:latin typeface="Calibri" panose="020F0502020204030204" pitchFamily="34" charset="0"/>
                </a:endParaRPr>
              </a:p>
              <a:p>
                <a:endParaRPr lang="de-DE" dirty="0">
                  <a:solidFill>
                    <a:srgbClr val="000000"/>
                  </a:solidFill>
                  <a:latin typeface="Calibri" panose="020F0502020204030204" pitchFamily="34" charset="0"/>
                </a:endParaRPr>
              </a:p>
              <a:p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</a:rPr>
                  <a:t>P(S=0) </a:t>
                </a:r>
                <a14:m>
                  <m:oMath xmlns:m="http://schemas.openxmlformats.org/officeDocument/2006/math">
                    <m:r>
                      <a:rPr lang="de-D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</a:rPr>
                  <a:t> 0,315</a:t>
                </a:r>
              </a:p>
            </p:txBody>
          </p:sp>
        </mc:Choice>
        <mc:Fallback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D59A3FCF-FDAF-4DB3-A784-42BF23BED8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8" y="423710"/>
                <a:ext cx="5119445" cy="6325706"/>
              </a:xfrm>
              <a:prstGeom prst="rect">
                <a:avLst/>
              </a:prstGeom>
              <a:blipFill>
                <a:blip r:embed="rId3"/>
                <a:stretch>
                  <a:fillRect l="-952" b="-67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feld 7">
            <a:extLst>
              <a:ext uri="{FF2B5EF4-FFF2-40B4-BE49-F238E27FC236}">
                <a16:creationId xmlns:a16="http://schemas.microsoft.com/office/drawing/2014/main" id="{DE10C8F2-1D65-4FDF-A5F2-AE47A8AEDB48}"/>
              </a:ext>
            </a:extLst>
          </p:cNvPr>
          <p:cNvSpPr txBox="1"/>
          <p:nvPr/>
        </p:nvSpPr>
        <p:spPr>
          <a:xfrm>
            <a:off x="4896957" y="3240881"/>
            <a:ext cx="409464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defRPr>
            </a:lvl1pPr>
          </a:lstStyle>
          <a:p>
            <a:r>
              <a:rPr lang="de-DE" dirty="0" err="1"/>
              <a:t>Now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calculated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P(S=0)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return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original </a:t>
            </a:r>
            <a:r>
              <a:rPr lang="de-DE" dirty="0" err="1"/>
              <a:t>task</a:t>
            </a:r>
            <a:r>
              <a:rPr lang="de-DE" dirty="0"/>
              <a:t>.</a:t>
            </a:r>
          </a:p>
          <a:p>
            <a:endParaRPr lang="de-DE" dirty="0"/>
          </a:p>
          <a:p>
            <a:r>
              <a:rPr lang="de-DE" dirty="0"/>
              <a:t>As </a:t>
            </a:r>
            <a:r>
              <a:rPr lang="de-DE" dirty="0" err="1"/>
              <a:t>side</a:t>
            </a:r>
            <a:r>
              <a:rPr lang="de-DE" dirty="0"/>
              <a:t> </a:t>
            </a:r>
            <a:r>
              <a:rPr lang="de-DE" dirty="0" err="1"/>
              <a:t>nodes</a:t>
            </a:r>
            <a:r>
              <a:rPr lang="de-DE" dirty="0"/>
              <a:t>: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don´t</a:t>
            </a:r>
            <a:r>
              <a:rPr lang="de-DE" dirty="0"/>
              <a:t> </a:t>
            </a:r>
            <a:r>
              <a:rPr lang="de-DE" dirty="0" err="1"/>
              <a:t>need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calculate</a:t>
            </a:r>
            <a:r>
              <a:rPr lang="de-DE" dirty="0"/>
              <a:t> P(S=0) </a:t>
            </a:r>
            <a:r>
              <a:rPr lang="de-DE" dirty="0" err="1"/>
              <a:t>already</a:t>
            </a:r>
            <a:r>
              <a:rPr lang="de-DE" dirty="0"/>
              <a:t> </a:t>
            </a:r>
            <a:r>
              <a:rPr lang="de-DE" dirty="0" err="1"/>
              <a:t>here</a:t>
            </a:r>
            <a:r>
              <a:rPr lang="de-DE" dirty="0"/>
              <a:t>.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simply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plug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formula</a:t>
            </a:r>
            <a:r>
              <a:rPr lang="de-DE" dirty="0"/>
              <a:t> in </a:t>
            </a:r>
            <a:r>
              <a:rPr lang="de-DE" dirty="0" err="1"/>
              <a:t>later</a:t>
            </a:r>
            <a:r>
              <a:rPr lang="de-DE" dirty="0"/>
              <a:t>.</a:t>
            </a:r>
          </a:p>
          <a:p>
            <a:r>
              <a:rPr lang="de-DE" dirty="0" err="1"/>
              <a:t>Additionaly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just </a:t>
            </a:r>
            <a:r>
              <a:rPr lang="de-DE" dirty="0" err="1"/>
              <a:t>calculated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probability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an </a:t>
            </a:r>
            <a:r>
              <a:rPr lang="de-DE" dirty="0" err="1"/>
              <a:t>unsuccesfull</a:t>
            </a:r>
            <a:r>
              <a:rPr lang="de-DE" dirty="0"/>
              <a:t> </a:t>
            </a:r>
            <a:r>
              <a:rPr lang="de-DE" dirty="0" err="1"/>
              <a:t>recording</a:t>
            </a:r>
            <a:r>
              <a:rPr lang="de-DE" dirty="0"/>
              <a:t> </a:t>
            </a:r>
            <a:r>
              <a:rPr lang="de-DE" dirty="0" err="1"/>
              <a:t>without</a:t>
            </a:r>
            <a:r>
              <a:rPr lang="de-DE" dirty="0"/>
              <a:t> </a:t>
            </a:r>
            <a:r>
              <a:rPr lang="de-DE" dirty="0" err="1"/>
              <a:t>knowing</a:t>
            </a:r>
            <a:r>
              <a:rPr lang="de-DE" dirty="0"/>
              <a:t> </a:t>
            </a:r>
            <a:r>
              <a:rPr lang="de-DE" dirty="0" err="1"/>
              <a:t>anything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recording</a:t>
            </a:r>
            <a:r>
              <a:rPr lang="de-DE" dirty="0"/>
              <a:t> </a:t>
            </a:r>
            <a:r>
              <a:rPr lang="de-DE" dirty="0" err="1"/>
              <a:t>functionality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state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microphone</a:t>
            </a:r>
            <a:r>
              <a:rPr lang="de-DE" dirty="0"/>
              <a:t> </a:t>
            </a:r>
            <a:r>
              <a:rPr lang="de-DE" dirty="0" err="1"/>
              <a:t>given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probabilities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table</a:t>
            </a:r>
            <a:r>
              <a:rPr lang="de-DE" dirty="0"/>
              <a:t> </a:t>
            </a:r>
            <a:r>
              <a:rPr lang="de-DE" dirty="0">
                <a:sym typeface="Wingdings" panose="05000000000000000000" pitchFamily="2" charset="2"/>
              </a:rPr>
              <a:t></a:t>
            </a:r>
            <a:endParaRPr lang="de-DE" dirty="0"/>
          </a:p>
        </p:txBody>
      </p: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8A95C4E5-30C1-4C18-9FBB-C2E5F3D211AF}"/>
              </a:ext>
            </a:extLst>
          </p:cNvPr>
          <p:cNvCxnSpPr>
            <a:cxnSpLocks/>
          </p:cNvCxnSpPr>
          <p:nvPr/>
        </p:nvCxnSpPr>
        <p:spPr>
          <a:xfrm>
            <a:off x="4856832" y="3200400"/>
            <a:ext cx="0" cy="36576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765F95BB-5808-40C2-9390-5DEDDA8602C6}"/>
              </a:ext>
            </a:extLst>
          </p:cNvPr>
          <p:cNvCxnSpPr>
            <a:cxnSpLocks/>
          </p:cNvCxnSpPr>
          <p:nvPr/>
        </p:nvCxnSpPr>
        <p:spPr>
          <a:xfrm flipV="1">
            <a:off x="4856832" y="3200400"/>
            <a:ext cx="4287168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Pfeil: nach links und rechts 9">
            <a:extLst>
              <a:ext uri="{FF2B5EF4-FFF2-40B4-BE49-F238E27FC236}">
                <a16:creationId xmlns:a16="http://schemas.microsoft.com/office/drawing/2014/main" id="{531FE708-DB90-448A-BAEF-59DCF8D78519}"/>
              </a:ext>
            </a:extLst>
          </p:cNvPr>
          <p:cNvSpPr/>
          <p:nvPr/>
        </p:nvSpPr>
        <p:spPr>
          <a:xfrm rot="621029">
            <a:off x="4128105" y="1684574"/>
            <a:ext cx="1414322" cy="387037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2735125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630C7772-4B43-4DD9-9E4F-46D58B8F8DB3}"/>
                  </a:ext>
                </a:extLst>
              </p:cNvPr>
              <p:cNvSpPr txBox="1"/>
              <p:nvPr/>
            </p:nvSpPr>
            <p:spPr>
              <a:xfrm>
                <a:off x="0" y="326316"/>
                <a:ext cx="8672639" cy="392979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1. </a:t>
                </a:r>
                <a:r>
                  <a:rPr lang="de-DE" dirty="0" err="1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From</a:t>
                </a:r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now</a:t>
                </a:r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on P(S) </a:t>
                </a:r>
                <a:r>
                  <a:rPr lang="de-DE" dirty="0" err="1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is</a:t>
                </a:r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given</a:t>
                </a:r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, so </a:t>
                </a:r>
                <a:r>
                  <a:rPr lang="de-DE" dirty="0" err="1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we</a:t>
                </a:r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plug</a:t>
                </a:r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this</a:t>
                </a:r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in:</a:t>
                </a:r>
              </a:p>
              <a:p>
                <a:endParaRPr lang="de-DE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ar-A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ar-AE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e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d>
                      <m:r>
                        <a:rPr lang="ar-A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grow m:val="on"/>
                          <m:supHide m:val="on"/>
                          <m:ctrlPr>
                            <a:rPr lang="ar-AE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de-D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ar-AE" i="1" smtClean="0">
                                  <a:solidFill>
                                    <a:srgbClr val="238D4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ar-AE">
                                  <a:solidFill>
                                    <a:srgbClr val="238D46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ar-AE" i="1">
                                      <a:solidFill>
                                        <a:srgbClr val="238D4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ar-AE">
                                      <a:solidFill>
                                        <a:srgbClr val="238D46"/>
                                      </a:solidFill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</m:d>
                              <m:r>
                                <a:rPr lang="ar-AE">
                                  <a:solidFill>
                                    <a:srgbClr val="238D46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ar-AE">
                                  <a:solidFill>
                                    <a:srgbClr val="238D46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ar-AE" i="1">
                                      <a:solidFill>
                                        <a:srgbClr val="238D4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ar-AE">
                                      <a:solidFill>
                                        <a:srgbClr val="238D46"/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</m:d>
                              <m:r>
                                <a:rPr lang="ar-AE">
                                  <a:solidFill>
                                    <a:srgbClr val="238D46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ar-AE">
                                  <a:solidFill>
                                    <a:srgbClr val="238D46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ar-AE" i="1">
                                      <a:solidFill>
                                        <a:srgbClr val="238D4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ar-AE">
                                      <a:solidFill>
                                        <a:srgbClr val="238D46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e>
                                  <m:r>
                                    <a:rPr lang="ar-AE">
                                      <a:solidFill>
                                        <a:srgbClr val="238D46"/>
                                      </a:solidFill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  <m:r>
                                    <a:rPr lang="ar-AE">
                                      <a:solidFill>
                                        <a:srgbClr val="238D46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ar-AE">
                                      <a:solidFill>
                                        <a:srgbClr val="238D46"/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</m:d>
                            </m:num>
                            <m:den>
                              <m:r>
                                <a:rPr lang="de-DE" b="0" i="1" smtClean="0">
                                  <a:solidFill>
                                    <a:srgbClr val="238D46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de-DE" b="0" i="1" smtClean="0">
                                  <a:solidFill>
                                    <a:srgbClr val="238D46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DE" b="0" i="1" smtClean="0">
                                  <a:solidFill>
                                    <a:srgbClr val="238D46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r>
                                <a:rPr lang="de-DE" b="0" i="1" smtClean="0">
                                  <a:solidFill>
                                    <a:srgbClr val="238D46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</m:e>
                      </m:nary>
                      <m:r>
                        <a:rPr lang="de-DE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grow m:val="on"/>
                          <m:supHide m:val="on"/>
                          <m:ctrlPr>
                            <a:rPr lang="ar-AE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de-D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ar-AE" i="1" smtClean="0">
                                  <a:solidFill>
                                    <a:srgbClr val="238D4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ar-AE">
                                  <a:solidFill>
                                    <a:srgbClr val="238D46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ar-AE" i="1">
                                      <a:solidFill>
                                        <a:srgbClr val="238D4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ar-AE">
                                      <a:solidFill>
                                        <a:srgbClr val="238D46"/>
                                      </a:solidFill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</m:d>
                              <m:r>
                                <a:rPr lang="ar-AE">
                                  <a:solidFill>
                                    <a:srgbClr val="238D46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ar-AE">
                                  <a:solidFill>
                                    <a:srgbClr val="238D46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ar-AE" i="1">
                                      <a:solidFill>
                                        <a:srgbClr val="238D4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ar-AE">
                                      <a:solidFill>
                                        <a:srgbClr val="238D46"/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</m:d>
                              <m:r>
                                <a:rPr lang="ar-AE">
                                  <a:solidFill>
                                    <a:srgbClr val="238D46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ar-AE">
                                  <a:solidFill>
                                    <a:srgbClr val="238D46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ar-AE">
                                  <a:solidFill>
                                    <a:srgbClr val="238D46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ar-AE">
                                  <a:solidFill>
                                    <a:srgbClr val="238D46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r>
                                <a:rPr lang="ar-AE">
                                  <a:solidFill>
                                    <a:srgbClr val="238D46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ar-AE">
                                  <a:solidFill>
                                    <a:srgbClr val="238D46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lang="ar-AE">
                                  <a:solidFill>
                                    <a:srgbClr val="238D46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ar-AE">
                                  <a:solidFill>
                                    <a:srgbClr val="238D46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ar-AE">
                                  <a:solidFill>
                                    <a:srgbClr val="238D46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nary>
                                <m:naryPr>
                                  <m:chr m:val="∑"/>
                                  <m:limLoc m:val="undOvr"/>
                                  <m:grow m:val="on"/>
                                  <m:supHide m:val="on"/>
                                  <m:ctrlPr>
                                    <a:rPr lang="ar-AE" i="1">
                                      <a:solidFill>
                                        <a:srgbClr val="238D4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de-DE">
                                      <a:solidFill>
                                        <a:srgbClr val="238D46"/>
                                      </a:solidFill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  <m:r>
                                    <a:rPr lang="de-DE">
                                      <a:solidFill>
                                        <a:srgbClr val="238D46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>
                                      <a:solidFill>
                                        <a:srgbClr val="238D46"/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sub>
                                <m:sup/>
                                <m:e>
                                  <m:r>
                                    <a:rPr lang="ar-AE">
                                      <a:solidFill>
                                        <a:srgbClr val="238D46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  <m:d>
                                    <m:dPr>
                                      <m:ctrlPr>
                                        <a:rPr lang="ar-AE" i="1">
                                          <a:solidFill>
                                            <a:srgbClr val="238D4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ar-AE">
                                          <a:solidFill>
                                            <a:srgbClr val="238D4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e>
                                  </m:d>
                                  <m:r>
                                    <a:rPr lang="ar-AE">
                                      <a:solidFill>
                                        <a:srgbClr val="238D46"/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ar-AE">
                                      <a:solidFill>
                                        <a:srgbClr val="238D46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  <m:d>
                                    <m:dPr>
                                      <m:ctrlPr>
                                        <a:rPr lang="ar-AE" i="1">
                                          <a:solidFill>
                                            <a:srgbClr val="238D4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ar-AE">
                                          <a:solidFill>
                                            <a:srgbClr val="238D4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</m:d>
                                  <m:r>
                                    <a:rPr lang="ar-AE">
                                      <a:solidFill>
                                        <a:srgbClr val="238D46"/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ar-AE">
                                      <a:solidFill>
                                        <a:srgbClr val="238D46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  <m:r>
                                    <a:rPr lang="ar-AE">
                                      <a:solidFill>
                                        <a:srgbClr val="238D46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ar-AE">
                                      <a:solidFill>
                                        <a:srgbClr val="238D46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  <m:r>
                                    <a:rPr lang="ar-AE">
                                      <a:solidFill>
                                        <a:srgbClr val="238D46"/>
                                      </a:solidFill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ar-AE">
                                      <a:solidFill>
                                        <a:srgbClr val="238D46"/>
                                      </a:solidFill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  <m:r>
                                    <a:rPr lang="ar-AE">
                                      <a:solidFill>
                                        <a:srgbClr val="238D46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ar-AE">
                                      <a:solidFill>
                                        <a:srgbClr val="238D46"/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  <m:r>
                                    <a:rPr lang="ar-AE">
                                      <a:solidFill>
                                        <a:srgbClr val="238D46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nary>
                            </m:den>
                          </m:f>
                        </m:e>
                      </m:nary>
                    </m:oMath>
                  </m:oMathPara>
                </a14:m>
                <a:endParaRPr lang="de-DE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de-DE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2. Plug in Values:</a:t>
                </a:r>
              </a:p>
              <a:p>
                <a:endParaRPr lang="de-DE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14:m>
                  <m:oMath xmlns:m="http://schemas.openxmlformats.org/officeDocument/2006/math">
                    <m:r>
                      <a:rPr lang="de-D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e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de-DE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de-DE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  <m:r>
                              <a:rPr lang="de-DE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de-DE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de-DE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  <m:r>
                              <a:rPr lang="de-DE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de-DE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+</a:t>
                </a:r>
                <a14:m>
                  <m:oMath xmlns:m="http://schemas.openxmlformats.org/officeDocument/2006/math">
                    <m:r>
                      <a:rPr lang="de-D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de-DE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de-DE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  <m:r>
                              <a:rPr lang="de-DE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de-DE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de-DE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  <m:r>
                              <a:rPr lang="de-DE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de-DE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de-DE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de-DE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14:m>
                  <m:oMath xmlns:m="http://schemas.openxmlformats.org/officeDocument/2006/math">
                    <m:r>
                      <a:rPr lang="de-D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e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D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D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de-D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de-D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257</m:t>
                    </m:r>
                  </m:oMath>
                </a14:m>
                <a:endParaRPr lang="de-DE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de-DE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de-DE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de-DE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  <m:r>
                        <a:rPr lang="de-DE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de-DE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de-DE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de-DE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de-DE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de-DE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630C7772-4B43-4DD9-9E4F-46D58B8F8D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26316"/>
                <a:ext cx="8672639" cy="3929794"/>
              </a:xfrm>
              <a:prstGeom prst="rect">
                <a:avLst/>
              </a:prstGeom>
              <a:blipFill>
                <a:blip r:embed="rId3"/>
                <a:stretch>
                  <a:fillRect l="-562" t="-932" b="-46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feld 9">
            <a:extLst>
              <a:ext uri="{FF2B5EF4-FFF2-40B4-BE49-F238E27FC236}">
                <a16:creationId xmlns:a16="http://schemas.microsoft.com/office/drawing/2014/main" id="{41A87D5D-220F-4ABD-B3F2-64C708BDBF72}"/>
              </a:ext>
            </a:extLst>
          </p:cNvPr>
          <p:cNvSpPr txBox="1"/>
          <p:nvPr/>
        </p:nvSpPr>
        <p:spPr>
          <a:xfrm>
            <a:off x="111036" y="4541748"/>
            <a:ext cx="892192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Probability of problems with the recording function (B) increased by observing S = 0</a:t>
            </a:r>
          </a:p>
          <a:p>
            <a:endParaRPr lang="en-US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p(R = 0|S = 0) &gt; p(R = 0)</a:t>
            </a:r>
          </a:p>
          <a:p>
            <a:endParaRPr lang="de-DE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Thus knowing that the recording wasn´t successful, makes it more likely that the recording functionality wasn´t working properly. -&gt; Simply common sense displayed in a mathematical manner.</a:t>
            </a:r>
            <a:endParaRPr lang="de-DE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12218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FAULTDISPLAYSOURCE" val="\documentclass{book}&#10;\pagestyle{empty}&#10;\input{C:/Users/markussv/depots/CMBBOOK/latex/prml-utils}&#10;\begin{document}&#10;\[&#10;&#10;\]&#10;\end{document}&#10;"/>
  <p:tag name="EMBEDFONTS" val="1"/>
  <p:tag name="FIRSTMARKUSSV@9CFEVIMFUVWXY5M7" val="2826"/>
  <p:tag name="GENSWF_MOVIE_LOOPED_PLAYBACK" val="1"/>
  <p:tag name="ISPRING_PRESENTATION_TITLE" val="Lecture_1_Neuroinformatics_Probability"/>
</p:tagLst>
</file>

<file path=ppt/theme/theme1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3_Office Them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1213</Words>
  <Application>Microsoft Office PowerPoint</Application>
  <PresentationFormat>Bildschirmpräsentation (4:3)</PresentationFormat>
  <Paragraphs>193</Paragraphs>
  <Slides>14</Slides>
  <Notes>10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14</vt:i4>
      </vt:variant>
    </vt:vector>
  </HeadingPairs>
  <TitlesOfParts>
    <vt:vector size="20" baseType="lpstr">
      <vt:lpstr>Adobe Ming Std L</vt:lpstr>
      <vt:lpstr>Arial</vt:lpstr>
      <vt:lpstr>Calibri</vt:lpstr>
      <vt:lpstr>Cambria Math</vt:lpstr>
      <vt:lpstr>Times New Roman</vt:lpstr>
      <vt:lpstr>3_Office Theme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>Microsoft Research Ltd, Cambridge UK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Lecture_1_Neuroinformatics_Probability</dc:title>
  <dc:creator>Markus Svensén</dc:creator>
  <cp:lastModifiedBy> </cp:lastModifiedBy>
  <cp:revision>558</cp:revision>
  <cp:lastPrinted>2016-11-03T13:27:00Z</cp:lastPrinted>
  <dcterms:created xsi:type="dcterms:W3CDTF">2007-06-28T16:14:27Z</dcterms:created>
  <dcterms:modified xsi:type="dcterms:W3CDTF">2020-11-15T10:14:58Z</dcterms:modified>
</cp:coreProperties>
</file>